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66"/>
  </p:notesMasterIdLst>
  <p:sldIdLst>
    <p:sldId id="257" r:id="rId3"/>
    <p:sldId id="258" r:id="rId4"/>
    <p:sldId id="259" r:id="rId5"/>
    <p:sldId id="317" r:id="rId6"/>
    <p:sldId id="318" r:id="rId7"/>
    <p:sldId id="31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x="12192000" cy="6858000"/>
  <p:notesSz cx="6858000" cy="9144000"/>
  <p:embeddedFontLst>
    <p:embeddedFont>
      <p:font typeface="Barlow" panose="00000500000000000000" pitchFamily="2" charset="0"/>
      <p:regular r:id="rId67"/>
      <p:bold r:id="rId68"/>
      <p:italic r:id="rId69"/>
      <p:boldItalic r:id="rId70"/>
    </p:embeddedFont>
    <p:embeddedFont>
      <p:font typeface="Barlow SemiBold" panose="00000700000000000000" pitchFamily="2" charset="0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i3CguYGw90NmcAONl2VYNd3qL+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C8C642-686F-4595-BDC1-1D52B08AD74A}">
  <a:tblStyle styleId="{DEC8C642-686F-4595-BDC1-1D52B08AD74A}" styleName="Table_0">
    <a:wholeTbl>
      <a:tcTxStyle b="off" i="off">
        <a:font>
          <a:latin typeface="Barlow"/>
          <a:ea typeface="Barlow"/>
          <a:cs typeface="Barlow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  <a:fill>
          <a:solidFill>
            <a:srgbClr val="D4D4D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D4D5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Barlow"/>
          <a:ea typeface="Barlow"/>
          <a:cs typeface="Barlow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Barlow"/>
          <a:ea typeface="Barlow"/>
          <a:cs typeface="Barlow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Barlow"/>
          <a:ea typeface="Barlow"/>
          <a:cs typeface="Barlow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Barlow"/>
          <a:ea typeface="Barlow"/>
          <a:cs typeface="Barlow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customschemas.google.com/relationships/presentationmetadata" Target="meta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HBP = hit by pitch</a:t>
            </a:r>
            <a:endParaRPr/>
          </a:p>
        </p:txBody>
      </p:sp>
      <p:sp>
        <p:nvSpPr>
          <p:cNvPr id="310" name="Google Shape;31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Rode sectie</a:t>
            </a:r>
            <a:endParaRPr/>
          </a:p>
        </p:txBody>
      </p:sp>
      <p:sp>
        <p:nvSpPr>
          <p:cNvPr id="322" name="Google Shape;32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Groene sectie</a:t>
            </a:r>
            <a:endParaRPr/>
          </a:p>
        </p:txBody>
      </p:sp>
      <p:sp>
        <p:nvSpPr>
          <p:cNvPr id="407" name="Google Shape;40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Idem pour tous les coups sûrs sans coureurs	</a:t>
            </a:r>
            <a:endParaRPr/>
          </a:p>
        </p:txBody>
      </p:sp>
      <p:sp>
        <p:nvSpPr>
          <p:cNvPr id="414" name="Google Shape;41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https://play.google.com/store/apps/details?id=com.myballclub.app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https://apps.apple.com/be/app/myballclub/id975317651?l=nl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Section bleue	</a:t>
            </a:r>
            <a:endParaRPr/>
          </a:p>
        </p:txBody>
      </p:sp>
      <p:sp>
        <p:nvSpPr>
          <p:cNvPr id="469" name="Google Shape;46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1B pour un coup sûr du frappeur</a:t>
            </a:r>
            <a:endParaRPr/>
          </a:p>
        </p:txBody>
      </p:sp>
      <p:sp>
        <p:nvSpPr>
          <p:cNvPr id="516" name="Google Shape;51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400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293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sp>
        <p:nvSpPr>
          <p:cNvPr id="25" name="Google Shape;25;p6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5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low SemiBold"/>
              <a:buNone/>
              <a:defRPr sz="2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5"/>
          <p:cNvSpPr>
            <a:spLocks noGrp="1"/>
          </p:cNvSpPr>
          <p:nvPr>
            <p:ph type="pic" idx="2"/>
          </p:nvPr>
        </p:nvSpPr>
        <p:spPr>
          <a:xfrm>
            <a:off x="0" y="0"/>
            <a:ext cx="11292840" cy="51289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0" name="Google Shape;100;p75"/>
          <p:cNvSpPr txBox="1">
            <a:spLocks noGrp="1"/>
          </p:cNvSpPr>
          <p:nvPr>
            <p:ph type="body" idx="1"/>
          </p:nvPr>
        </p:nvSpPr>
        <p:spPr>
          <a:xfrm>
            <a:off x="914400" y="6108589"/>
            <a:ext cx="9982200" cy="59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40"/>
              <a:buNone/>
              <a:defRPr sz="1300">
                <a:solidFill>
                  <a:srgbClr val="D8D8D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75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5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5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104" name="Google Shape;104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6"/>
          <p:cNvSpPr txBox="1">
            <a:spLocks noGrp="1"/>
          </p:cNvSpPr>
          <p:nvPr>
            <p:ph type="title"/>
          </p:nvPr>
        </p:nvSpPr>
        <p:spPr>
          <a:xfrm>
            <a:off x="874295" y="365760"/>
            <a:ext cx="10068025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6"/>
          <p:cNvSpPr txBox="1">
            <a:spLocks noGrp="1"/>
          </p:cNvSpPr>
          <p:nvPr>
            <p:ph type="body" idx="1"/>
          </p:nvPr>
        </p:nvSpPr>
        <p:spPr>
          <a:xfrm rot="5400000">
            <a:off x="3367559" y="-1240055"/>
            <a:ext cx="5069305" cy="1006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8" name="Google Shape;108;p76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6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6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111" name="Google Shape;111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7"/>
          <p:cNvSpPr txBox="1">
            <a:spLocks noGrp="1"/>
          </p:cNvSpPr>
          <p:nvPr>
            <p:ph type="title"/>
          </p:nvPr>
        </p:nvSpPr>
        <p:spPr>
          <a:xfrm rot="5400000">
            <a:off x="6938169" y="2091531"/>
            <a:ext cx="5897562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7"/>
          <p:cNvSpPr txBox="1">
            <a:spLocks noGrp="1"/>
          </p:cNvSpPr>
          <p:nvPr>
            <p:ph type="body" idx="1"/>
          </p:nvPr>
        </p:nvSpPr>
        <p:spPr>
          <a:xfrm rot="5400000">
            <a:off x="1680369" y="-537369"/>
            <a:ext cx="589756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5" name="Google Shape;115;p77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7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7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118" name="Google Shape;11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8"/>
          <p:cNvSpPr txBox="1">
            <a:spLocks noGrp="1"/>
          </p:cNvSpPr>
          <p:nvPr>
            <p:ph type="title"/>
          </p:nvPr>
        </p:nvSpPr>
        <p:spPr>
          <a:xfrm>
            <a:off x="850232" y="365760"/>
            <a:ext cx="10092088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8"/>
          <p:cNvSpPr txBox="1">
            <a:spLocks noGrp="1"/>
          </p:cNvSpPr>
          <p:nvPr>
            <p:ph type="body" idx="1"/>
          </p:nvPr>
        </p:nvSpPr>
        <p:spPr>
          <a:xfrm>
            <a:off x="844136" y="1259305"/>
            <a:ext cx="10092088" cy="50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9" name="Google Shape;39;p68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8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8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42" name="Google Shape;42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59438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9"/>
          <p:cNvSpPr txBox="1">
            <a:spLocks noGrp="1"/>
          </p:cNvSpPr>
          <p:nvPr>
            <p:ph type="title"/>
          </p:nvPr>
        </p:nvSpPr>
        <p:spPr>
          <a:xfrm>
            <a:off x="1061545" y="365760"/>
            <a:ext cx="10080110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9"/>
          <p:cNvSpPr txBox="1">
            <a:spLocks noGrp="1"/>
          </p:cNvSpPr>
          <p:nvPr>
            <p:ph type="body" idx="1"/>
          </p:nvPr>
        </p:nvSpPr>
        <p:spPr>
          <a:xfrm>
            <a:off x="1062179" y="1275347"/>
            <a:ext cx="4860000" cy="37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9"/>
          <p:cNvSpPr txBox="1">
            <a:spLocks noGrp="1"/>
          </p:cNvSpPr>
          <p:nvPr>
            <p:ph type="body" idx="2"/>
          </p:nvPr>
        </p:nvSpPr>
        <p:spPr>
          <a:xfrm>
            <a:off x="1062179" y="1981201"/>
            <a:ext cx="4860000" cy="433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7" name="Google Shape;47;p69"/>
          <p:cNvSpPr txBox="1">
            <a:spLocks noGrp="1"/>
          </p:cNvSpPr>
          <p:nvPr>
            <p:ph type="body" idx="3"/>
          </p:nvPr>
        </p:nvSpPr>
        <p:spPr>
          <a:xfrm>
            <a:off x="6283340" y="1275347"/>
            <a:ext cx="4860000" cy="37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9"/>
          <p:cNvSpPr txBox="1">
            <a:spLocks noGrp="1"/>
          </p:cNvSpPr>
          <p:nvPr>
            <p:ph type="body" idx="4"/>
          </p:nvPr>
        </p:nvSpPr>
        <p:spPr>
          <a:xfrm>
            <a:off x="6281655" y="1981201"/>
            <a:ext cx="4860000" cy="4331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9" name="Google Shape;49;p69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9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9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52" name="Google Shape;5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0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  <a:defRPr sz="6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0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70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0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0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sp>
        <p:nvSpPr>
          <p:cNvPr id="59" name="Google Shape;59;p7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1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1"/>
          <p:cNvSpPr txBox="1">
            <a:spLocks noGrp="1"/>
          </p:cNvSpPr>
          <p:nvPr>
            <p:ph type="body" idx="1"/>
          </p:nvPr>
        </p:nvSpPr>
        <p:spPr>
          <a:xfrm>
            <a:off x="4964340" y="362610"/>
            <a:ext cx="6176212" cy="584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4" name="Google Shape;64;p71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71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1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1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68" name="Google Shape;68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2"/>
          <p:cNvSpPr txBox="1">
            <a:spLocks noGrp="1"/>
          </p:cNvSpPr>
          <p:nvPr>
            <p:ph type="title"/>
          </p:nvPr>
        </p:nvSpPr>
        <p:spPr>
          <a:xfrm>
            <a:off x="1061544" y="365760"/>
            <a:ext cx="10089932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2"/>
          <p:cNvSpPr txBox="1">
            <a:spLocks noGrp="1"/>
          </p:cNvSpPr>
          <p:nvPr>
            <p:ph type="body" idx="1"/>
          </p:nvPr>
        </p:nvSpPr>
        <p:spPr>
          <a:xfrm>
            <a:off x="1061544" y="1259306"/>
            <a:ext cx="4860000" cy="505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72" name="Google Shape;72;p72"/>
          <p:cNvSpPr txBox="1">
            <a:spLocks noGrp="1"/>
          </p:cNvSpPr>
          <p:nvPr>
            <p:ph type="body" idx="2"/>
          </p:nvPr>
        </p:nvSpPr>
        <p:spPr>
          <a:xfrm>
            <a:off x="6285180" y="1259306"/>
            <a:ext cx="4860000" cy="505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73" name="Google Shape;73;p72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2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2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76" name="Google Shape;76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bg>
      <p:bgPr>
        <a:solidFill>
          <a:schemeClr val="dk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6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SemiBold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6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66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6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6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sp>
        <p:nvSpPr>
          <p:cNvPr id="83" name="Google Shape;83;p6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3"/>
          <p:cNvSpPr txBox="1">
            <a:spLocks noGrp="1"/>
          </p:cNvSpPr>
          <p:nvPr>
            <p:ph type="title"/>
          </p:nvPr>
        </p:nvSpPr>
        <p:spPr>
          <a:xfrm>
            <a:off x="874295" y="365760"/>
            <a:ext cx="10068025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3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3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3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90" name="Google Shape;90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4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4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95" name="Google Shape;95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74747"/>
            </a:gs>
            <a:gs pos="100000">
              <a:srgbClr val="26262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A7A1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title"/>
          </p:nvPr>
        </p:nvSpPr>
        <p:spPr>
          <a:xfrm>
            <a:off x="874295" y="365760"/>
            <a:ext cx="10068025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rlow SemiBold"/>
              <a:buNone/>
              <a:defRPr sz="32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body" idx="1"/>
          </p:nvPr>
        </p:nvSpPr>
        <p:spPr>
          <a:xfrm>
            <a:off x="868199" y="1259305"/>
            <a:ext cx="10068025" cy="50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6F5F4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6F5F4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5" name="Google Shape;15;p65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16" name="Google Shape;1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3451" y="37011"/>
            <a:ext cx="91565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8078" y="736332"/>
            <a:ext cx="623923" cy="6239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0675" y="1519575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E3E3E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4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4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4"/>
          <p:cNvSpPr txBox="1">
            <a:spLocks noGrp="1"/>
          </p:cNvSpPr>
          <p:nvPr>
            <p:ph type="title"/>
          </p:nvPr>
        </p:nvSpPr>
        <p:spPr>
          <a:xfrm>
            <a:off x="874295" y="365760"/>
            <a:ext cx="10068025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  <a:defRPr sz="3200" b="0" i="0" u="none" strike="noStrike" cap="none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body" idx="1"/>
          </p:nvPr>
        </p:nvSpPr>
        <p:spPr>
          <a:xfrm>
            <a:off x="868199" y="1259305"/>
            <a:ext cx="10068025" cy="50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0" name="Google Shape;30;p64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DADADA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1" name="Google Shape;31;p64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DADADA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2" name="Google Shape;32;p64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‹N°›</a:t>
            </a:fld>
            <a:endParaRPr/>
          </a:p>
        </p:txBody>
      </p:sp>
      <p:pic>
        <p:nvPicPr>
          <p:cNvPr id="33" name="Google Shape;33;p6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93451" y="37011"/>
            <a:ext cx="91565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438078" y="736332"/>
            <a:ext cx="623923" cy="6239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Google Shape;35;p6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426050" y="1600850"/>
            <a:ext cx="781210" cy="5937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myballclub.ap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apps.apple.com/be/app/myballclub/id975317651?l=n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be.com/clip/UgkxZYfo_YRclQiWW_KXQzX0mzO9rAV7mkw_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be.com/clip/UgkxAmbwMu6k5qRQnU9qr5vCmPBY_TpqEl7x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be.com/clip/UgkxOfxyz4o2Me0HelHc3NECa72QhDwNlv2C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live/6PQoJN0eUik?feature=share&amp;t=2792" TargetMode="External"/><Relationship Id="rId4" Type="http://schemas.openxmlformats.org/officeDocument/2006/relationships/image" Target="../media/image71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hyperlink" Target="mailto:competition.belgium@outlook.co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6PQoJN0eUik&amp;ab_channel=WBSC" TargetMode="External"/><Relationship Id="rId5" Type="http://schemas.openxmlformats.org/officeDocument/2006/relationships/hyperlink" Target="https://baseballsoftball.sharepoint.com/:v:/s/VBSLServer/EWvycbt8FspNkiMD34bgevgBQZ6w2JJ1KOXD9cAty4HopQ?e=4BxGAK" TargetMode="External"/><Relationship Id="rId4" Type="http://schemas.openxmlformats.org/officeDocument/2006/relationships/image" Target="../media/image7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wbsc.org/en/events/2019-europe-africa-baseball-olympic-qualifier/schedule-and-results/box-score/4002" TargetMode="Externa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ballclub.com/scorertraining/?video=1" TargetMode="External"/><Relationship Id="rId7" Type="http://schemas.openxmlformats.org/officeDocument/2006/relationships/hyperlink" Target="https://www.myballclub.com/scorertraining/?video=5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yballclub.com/scorertraining/?video=4" TargetMode="External"/><Relationship Id="rId5" Type="http://schemas.openxmlformats.org/officeDocument/2006/relationships/hyperlink" Target="https://www.myballclub.com/scorertraining/?video=3" TargetMode="External"/><Relationship Id="rId4" Type="http://schemas.openxmlformats.org/officeDocument/2006/relationships/hyperlink" Target="https://www.myballclub.com/scorertraining/?video=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hyperlink" Target="mailto:competition.belgium@outlook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SemiBold"/>
              <a:buNone/>
            </a:pPr>
            <a:r>
              <a:rPr lang="nl-BE" dirty="0"/>
              <a:t>Scorer Level 1 – LFBBS</a:t>
            </a:r>
            <a:endParaRPr dirty="0"/>
          </a:p>
        </p:txBody>
      </p:sp>
      <p:sp>
        <p:nvSpPr>
          <p:cNvPr id="130" name="Google Shape;130;p1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nl-BE"/>
              <a:t>MyBallclub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 dirty="0"/>
              <a:t>Line-Ups</a:t>
            </a:r>
            <a:endParaRPr dirty="0"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 err="1"/>
              <a:t>Choisir</a:t>
            </a:r>
            <a:r>
              <a:rPr lang="nl-BE" dirty="0"/>
              <a:t> &amp; </a:t>
            </a:r>
            <a:r>
              <a:rPr lang="nl-BE" dirty="0" err="1"/>
              <a:t>remplir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Line-up</a:t>
            </a:r>
            <a:endParaRPr dirty="0"/>
          </a:p>
        </p:txBody>
      </p:sp>
      <p:pic>
        <p:nvPicPr>
          <p:cNvPr id="195" name="Google Shape;195;p8" descr="Afbeelding met tafel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1068" y="544547"/>
            <a:ext cx="2817336" cy="5760000"/>
          </a:xfrm>
          <a:prstGeom prst="roundRect">
            <a:avLst>
              <a:gd name="adj" fmla="val 1159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6" name="Google Shape;196;p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</a:t>
            </a:r>
            <a:r>
              <a:rPr lang="nl-BE" dirty="0" err="1"/>
              <a:t>l’équipe</a:t>
            </a:r>
            <a:r>
              <a:rPr lang="nl-BE" dirty="0"/>
              <a:t> pour </a:t>
            </a:r>
            <a:r>
              <a:rPr lang="nl-BE" dirty="0" err="1"/>
              <a:t>laquelle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voulez</a:t>
            </a:r>
            <a:r>
              <a:rPr lang="nl-BE" dirty="0"/>
              <a:t> </a:t>
            </a:r>
            <a:r>
              <a:rPr lang="nl-BE" dirty="0" err="1"/>
              <a:t>remplir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line-up.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la première </a:t>
            </a:r>
            <a:r>
              <a:rPr lang="nl-BE" dirty="0" err="1"/>
              <a:t>ligne</a:t>
            </a:r>
            <a:r>
              <a:rPr lang="nl-BE" dirty="0"/>
              <a:t>.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705" y="544547"/>
            <a:ext cx="2817337" cy="5760000"/>
          </a:xfrm>
          <a:prstGeom prst="roundRect">
            <a:avLst>
              <a:gd name="adj" fmla="val 1007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8" name="Google Shape;198;p8"/>
          <p:cNvSpPr/>
          <p:nvPr/>
        </p:nvSpPr>
        <p:spPr>
          <a:xfrm>
            <a:off x="8320588" y="1073711"/>
            <a:ext cx="2808000" cy="252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5447555" y="794121"/>
            <a:ext cx="1300086" cy="396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5826000" y="1229536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9459256" y="1365126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Frappeur et position</a:t>
            </a:r>
            <a:endParaRPr/>
          </a:p>
        </p:txBody>
      </p:sp>
      <p:pic>
        <p:nvPicPr>
          <p:cNvPr id="207" name="Google Shape;207;p9" descr="Afbeelding met tekst, scorebord, schermafbeelding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2923" y="544547"/>
            <a:ext cx="2812499" cy="5760000"/>
          </a:xfrm>
          <a:prstGeom prst="roundRect">
            <a:avLst>
              <a:gd name="adj" fmla="val 715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8" name="Google Shape;208;p9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Faites défiler les frappeurs et choississez </a:t>
            </a:r>
            <a:r>
              <a:rPr lang="nl-BE" b="1"/>
              <a:t>KEMP Dwayne </a:t>
            </a:r>
            <a:r>
              <a:rPr lang="nl-BE"/>
              <a:t>(les noms sont en ordre alphabétique).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Sélectionnez ensuite la position défensive. Dans cet exemple </a:t>
            </a:r>
            <a:r>
              <a:rPr lang="nl-BE" b="1"/>
              <a:t>3</a:t>
            </a:r>
            <a:r>
              <a:rPr lang="nl-BE" b="1" baseline="30000"/>
              <a:t>ème</a:t>
            </a:r>
            <a:r>
              <a:rPr lang="nl-BE" b="1"/>
              <a:t> base (3B) </a:t>
            </a:r>
            <a:r>
              <a:rPr lang="nl-BE"/>
              <a:t>et appuyez sur </a:t>
            </a:r>
            <a:r>
              <a:rPr lang="nl-BE" b="1"/>
              <a:t>‘Close’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b="1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Puis vous voyez le joueur ajouté apparaître dans l’alignement.</a:t>
            </a:r>
            <a:endParaRPr/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1191" y="549000"/>
            <a:ext cx="2828851" cy="5796000"/>
          </a:xfrm>
          <a:prstGeom prst="roundRect">
            <a:avLst>
              <a:gd name="adj" fmla="val 715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0" name="Google Shape;210;p9"/>
          <p:cNvSpPr/>
          <p:nvPr/>
        </p:nvSpPr>
        <p:spPr>
          <a:xfrm>
            <a:off x="5277154" y="1485900"/>
            <a:ext cx="540000" cy="418265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211" name="Google Shape;211;p9"/>
          <p:cNvSpPr/>
          <p:nvPr/>
        </p:nvSpPr>
        <p:spPr>
          <a:xfrm>
            <a:off x="9250565" y="2186162"/>
            <a:ext cx="702211" cy="4215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2" name="Google Shape;212;p9"/>
          <p:cNvSpPr/>
          <p:nvPr/>
        </p:nvSpPr>
        <p:spPr>
          <a:xfrm>
            <a:off x="9356335" y="2678583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213" name="Google Shape;213;p9"/>
          <p:cNvSpPr/>
          <p:nvPr/>
        </p:nvSpPr>
        <p:spPr>
          <a:xfrm>
            <a:off x="8481467" y="3926734"/>
            <a:ext cx="2480044" cy="31816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14" name="Google Shape;214;p9" descr="Afbeelding met tafel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1608" y="2025000"/>
            <a:ext cx="2110289" cy="4320000"/>
          </a:xfrm>
          <a:prstGeom prst="roundRect">
            <a:avLst>
              <a:gd name="adj" fmla="val 85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Ajouter un nouveau frappeur</a:t>
            </a:r>
            <a:endParaRPr/>
          </a:p>
        </p:txBody>
      </p:sp>
      <p:pic>
        <p:nvPicPr>
          <p:cNvPr id="220" name="Google Shape;22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1205" y="544547"/>
            <a:ext cx="2817336" cy="5760000"/>
          </a:xfrm>
          <a:prstGeom prst="roundRect">
            <a:avLst>
              <a:gd name="adj" fmla="val 795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1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Vous suivez la même procédure pour ajouter un nouveau joueur.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Deuxième frappeur: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Sélectionnez la 2</a:t>
            </a:r>
            <a:r>
              <a:rPr lang="nl-BE" baseline="30000"/>
              <a:t>ème</a:t>
            </a:r>
            <a:r>
              <a:rPr lang="nl-BE"/>
              <a:t> ligne 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Nom: </a:t>
            </a:r>
            <a:r>
              <a:rPr lang="nl-BE" b="1"/>
              <a:t>BERNADINA Roger 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Position: Champ Centre </a:t>
            </a:r>
            <a:r>
              <a:rPr lang="nl-BE" b="1"/>
              <a:t>Centerfield (CF). 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Vous allez remarquer que la 3B est en gris (KEMP)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6321" y="544547"/>
            <a:ext cx="2813721" cy="5760000"/>
          </a:xfrm>
          <a:prstGeom prst="roundRect">
            <a:avLst>
              <a:gd name="adj" fmla="val 755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3" name="Google Shape;223;p10"/>
          <p:cNvSpPr/>
          <p:nvPr/>
        </p:nvSpPr>
        <p:spPr>
          <a:xfrm>
            <a:off x="9267035" y="2669717"/>
            <a:ext cx="702211" cy="4215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4" name="Google Shape;224;p10"/>
          <p:cNvSpPr/>
          <p:nvPr/>
        </p:nvSpPr>
        <p:spPr>
          <a:xfrm>
            <a:off x="8481467" y="3892867"/>
            <a:ext cx="2480044" cy="31816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5" name="Google Shape;225;p10"/>
          <p:cNvSpPr/>
          <p:nvPr/>
        </p:nvSpPr>
        <p:spPr>
          <a:xfrm>
            <a:off x="8106239" y="261743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1061544" y="365760"/>
            <a:ext cx="10089932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Exercice Pratique – Remplissage des deux alignements</a:t>
            </a:r>
            <a:endParaRPr/>
          </a:p>
        </p:txBody>
      </p:sp>
      <p:pic>
        <p:nvPicPr>
          <p:cNvPr id="231" name="Google Shape;231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038"/>
          <a:stretch/>
        </p:blipFill>
        <p:spPr>
          <a:xfrm>
            <a:off x="1380712" y="1269000"/>
            <a:ext cx="3725873" cy="4320000"/>
          </a:xfrm>
          <a:prstGeom prst="roundRect">
            <a:avLst>
              <a:gd name="adj" fmla="val 355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2" name="Google Shape;232;p11" descr="Afbeelding met tafel&#10;&#10;Automatisch gegenereerde beschrijvi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b="43038"/>
          <a:stretch/>
        </p:blipFill>
        <p:spPr>
          <a:xfrm>
            <a:off x="7085417" y="1269000"/>
            <a:ext cx="3712902" cy="4320000"/>
          </a:xfrm>
          <a:prstGeom prst="roundRect">
            <a:avLst>
              <a:gd name="adj" fmla="val 456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9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Informations du match</a:t>
            </a:r>
            <a:endParaRPr/>
          </a:p>
        </p:txBody>
      </p:sp>
      <p:pic>
        <p:nvPicPr>
          <p:cNvPr id="238" name="Google Shape;238;p12" descr="Afbeelding met tafel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3619" y="549000"/>
            <a:ext cx="2821019" cy="5760000"/>
          </a:xfrm>
          <a:prstGeom prst="roundRect">
            <a:avLst>
              <a:gd name="adj" fmla="val 957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9" name="Google Shape;239;p12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Utilisez</a:t>
            </a:r>
            <a:r>
              <a:rPr lang="nl-BE" dirty="0"/>
              <a:t> la </a:t>
            </a:r>
            <a:r>
              <a:rPr lang="nl-BE" dirty="0" err="1"/>
              <a:t>section</a:t>
            </a:r>
            <a:r>
              <a:rPr lang="nl-BE" dirty="0"/>
              <a:t> ‘Game Information’ pour </a:t>
            </a:r>
            <a:r>
              <a:rPr lang="nl-BE" dirty="0" err="1"/>
              <a:t>ajouter</a:t>
            </a:r>
            <a:r>
              <a:rPr lang="nl-BE" dirty="0"/>
              <a:t> des </a:t>
            </a:r>
            <a:r>
              <a:rPr lang="nl-BE" dirty="0" err="1"/>
              <a:t>informations</a:t>
            </a:r>
            <a:r>
              <a:rPr lang="nl-BE" dirty="0"/>
              <a:t> </a:t>
            </a:r>
            <a:r>
              <a:rPr lang="nl-BE" dirty="0" err="1"/>
              <a:t>supplémentaires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match.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/>
              <a:t>Météo: </a:t>
            </a:r>
            <a:r>
              <a:rPr lang="nl-BE" dirty="0" err="1"/>
              <a:t>Weather</a:t>
            </a:r>
            <a:r>
              <a:rPr lang="nl-BE" dirty="0"/>
              <a:t> -  Sunny/</a:t>
            </a:r>
            <a:r>
              <a:rPr lang="nl-BE" dirty="0" err="1"/>
              <a:t>Cloudy</a:t>
            </a:r>
            <a:r>
              <a:rPr lang="nl-BE" dirty="0"/>
              <a:t>/……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Attendance</a:t>
            </a:r>
            <a:r>
              <a:rPr lang="nl-BE" dirty="0"/>
              <a:t>: </a:t>
            </a:r>
            <a:r>
              <a:rPr lang="nl-BE" dirty="0" err="1"/>
              <a:t>nombre</a:t>
            </a:r>
            <a:r>
              <a:rPr lang="nl-BE" dirty="0"/>
              <a:t> de </a:t>
            </a:r>
            <a:r>
              <a:rPr lang="nl-BE" dirty="0" err="1"/>
              <a:t>spectateurs</a:t>
            </a:r>
            <a:r>
              <a:rPr lang="nl-BE" dirty="0"/>
              <a:t> (+/-)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/>
              <a:t>Game </a:t>
            </a:r>
            <a:r>
              <a:rPr lang="nl-BE" dirty="0" err="1"/>
              <a:t>notes</a:t>
            </a:r>
            <a:r>
              <a:rPr lang="nl-BE" dirty="0"/>
              <a:t>: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Utilisez</a:t>
            </a:r>
            <a:r>
              <a:rPr lang="nl-BE" dirty="0"/>
              <a:t> </a:t>
            </a:r>
            <a:r>
              <a:rPr lang="nl-BE" dirty="0" err="1"/>
              <a:t>ce</a:t>
            </a:r>
            <a:r>
              <a:rPr lang="nl-BE" dirty="0"/>
              <a:t> </a:t>
            </a:r>
            <a:r>
              <a:rPr lang="nl-BE" dirty="0" err="1"/>
              <a:t>champ</a:t>
            </a:r>
            <a:r>
              <a:rPr lang="nl-BE" dirty="0"/>
              <a:t> pour </a:t>
            </a:r>
            <a:r>
              <a:rPr lang="nl-BE" dirty="0" err="1"/>
              <a:t>communiquer</a:t>
            </a:r>
            <a:r>
              <a:rPr lang="nl-BE" dirty="0"/>
              <a:t> les </a:t>
            </a:r>
            <a:r>
              <a:rPr lang="nl-BE" dirty="0" err="1"/>
              <a:t>noms</a:t>
            </a:r>
            <a:r>
              <a:rPr lang="nl-BE" dirty="0"/>
              <a:t> des </a:t>
            </a:r>
            <a:r>
              <a:rPr lang="nl-BE" b="1" i="1" dirty="0" err="1"/>
              <a:t>arbitres</a:t>
            </a:r>
            <a:r>
              <a:rPr lang="nl-BE" b="1" i="1" dirty="0"/>
              <a:t> et </a:t>
            </a:r>
            <a:r>
              <a:rPr lang="nl-BE" b="1" i="1" dirty="0" err="1"/>
              <a:t>le</a:t>
            </a:r>
            <a:r>
              <a:rPr lang="nl-BE" b="1" i="1" dirty="0"/>
              <a:t> scorer</a:t>
            </a:r>
            <a:r>
              <a:rPr lang="nl-BE" dirty="0"/>
              <a:t>.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Cette</a:t>
            </a:r>
            <a:r>
              <a:rPr lang="nl-BE" dirty="0"/>
              <a:t> zone </a:t>
            </a:r>
            <a:r>
              <a:rPr lang="nl-BE" b="1" dirty="0" err="1"/>
              <a:t>n’est</a:t>
            </a:r>
            <a:r>
              <a:rPr lang="nl-BE" b="1" dirty="0"/>
              <a:t> pas</a:t>
            </a:r>
            <a:r>
              <a:rPr lang="nl-BE" dirty="0"/>
              <a:t> pour </a:t>
            </a:r>
            <a:r>
              <a:rPr lang="nl-BE" dirty="0" err="1"/>
              <a:t>noter</a:t>
            </a:r>
            <a:r>
              <a:rPr lang="nl-BE" dirty="0"/>
              <a:t> les </a:t>
            </a:r>
            <a:r>
              <a:rPr lang="nl-BE" dirty="0" err="1"/>
              <a:t>protests</a:t>
            </a:r>
            <a:r>
              <a:rPr lang="nl-BE" dirty="0"/>
              <a:t> </a:t>
            </a:r>
            <a:r>
              <a:rPr lang="nl-BE" dirty="0" err="1"/>
              <a:t>ou</a:t>
            </a:r>
            <a:r>
              <a:rPr lang="nl-BE" dirty="0"/>
              <a:t> remarques.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/>
              <a:t>Offline Scoring: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Il</a:t>
            </a:r>
            <a:r>
              <a:rPr lang="nl-BE" dirty="0"/>
              <a:t> </a:t>
            </a:r>
            <a:r>
              <a:rPr lang="nl-BE" b="1" dirty="0" err="1"/>
              <a:t>n’est</a:t>
            </a:r>
            <a:r>
              <a:rPr lang="nl-BE" b="1" dirty="0"/>
              <a:t> pas </a:t>
            </a:r>
            <a:r>
              <a:rPr lang="nl-BE" b="1" dirty="0" err="1"/>
              <a:t>opportun</a:t>
            </a:r>
            <a:r>
              <a:rPr lang="nl-BE" b="1" dirty="0"/>
              <a:t> </a:t>
            </a:r>
            <a:r>
              <a:rPr lang="nl-BE" dirty="0"/>
              <a:t>de scorer hors </a:t>
            </a:r>
            <a:r>
              <a:rPr lang="nl-BE" dirty="0" err="1"/>
              <a:t>ligne</a:t>
            </a:r>
            <a:r>
              <a:rPr lang="nl-BE" dirty="0"/>
              <a:t>.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Essayez</a:t>
            </a:r>
            <a:r>
              <a:rPr lang="nl-BE" dirty="0"/>
              <a:t> en </a:t>
            </a:r>
            <a:r>
              <a:rPr lang="nl-BE" dirty="0" err="1"/>
              <a:t>tout</a:t>
            </a:r>
            <a:r>
              <a:rPr lang="nl-BE" dirty="0"/>
              <a:t> </a:t>
            </a:r>
            <a:r>
              <a:rPr lang="nl-BE" dirty="0" err="1"/>
              <a:t>temps</a:t>
            </a:r>
            <a:r>
              <a:rPr lang="nl-BE" dirty="0"/>
              <a:t> de scorer en </a:t>
            </a:r>
            <a:r>
              <a:rPr lang="nl-BE" dirty="0" err="1"/>
              <a:t>ligne</a:t>
            </a:r>
            <a:r>
              <a:rPr lang="nl-BE" dirty="0"/>
              <a:t>.</a:t>
            </a:r>
            <a:endParaRPr dirty="0"/>
          </a:p>
        </p:txBody>
      </p:sp>
      <p:sp>
        <p:nvSpPr>
          <p:cNvPr id="240" name="Google Shape;240;p12"/>
          <p:cNvSpPr/>
          <p:nvPr/>
        </p:nvSpPr>
        <p:spPr>
          <a:xfrm>
            <a:off x="5376638" y="4120794"/>
            <a:ext cx="2808000" cy="134818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2791" y="549000"/>
            <a:ext cx="2812500" cy="5760000"/>
          </a:xfrm>
          <a:prstGeom prst="roundRect">
            <a:avLst>
              <a:gd name="adj" fmla="val 799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2" name="Google Shape;242;p12"/>
          <p:cNvSpPr/>
          <p:nvPr/>
        </p:nvSpPr>
        <p:spPr>
          <a:xfrm>
            <a:off x="8549550" y="1405347"/>
            <a:ext cx="2484000" cy="252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8549550" y="2036719"/>
            <a:ext cx="2484000" cy="252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8549550" y="2668091"/>
            <a:ext cx="2484000" cy="252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8557041" y="3308172"/>
            <a:ext cx="2484000" cy="252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4243568" y="4162937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247" name="Google Shape;247;p12"/>
          <p:cNvSpPr/>
          <p:nvPr/>
        </p:nvSpPr>
        <p:spPr>
          <a:xfrm>
            <a:off x="7426007" y="1261347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248" name="Google Shape;248;p12"/>
          <p:cNvSpPr/>
          <p:nvPr/>
        </p:nvSpPr>
        <p:spPr>
          <a:xfrm>
            <a:off x="7426007" y="189271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249" name="Google Shape;249;p12"/>
          <p:cNvSpPr/>
          <p:nvPr/>
        </p:nvSpPr>
        <p:spPr>
          <a:xfrm>
            <a:off x="7434716" y="2522403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250" name="Google Shape;250;p12"/>
          <p:cNvSpPr/>
          <p:nvPr/>
        </p:nvSpPr>
        <p:spPr>
          <a:xfrm>
            <a:off x="7445511" y="31590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Publication</a:t>
            </a:r>
            <a:endParaRPr/>
          </a:p>
        </p:txBody>
      </p:sp>
      <p:pic>
        <p:nvPicPr>
          <p:cNvPr id="256" name="Google Shape;256;p13" descr="Afbeelding met tafel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03618" y="530259"/>
            <a:ext cx="2821019" cy="5760000"/>
          </a:xfrm>
          <a:prstGeom prst="roundRect">
            <a:avLst>
              <a:gd name="adj" fmla="val 957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7" name="Google Shape;257;p13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Vérifiez</a:t>
            </a:r>
            <a:r>
              <a:rPr lang="nl-BE" dirty="0"/>
              <a:t> si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informations</a:t>
            </a:r>
            <a:r>
              <a:rPr lang="nl-BE" dirty="0"/>
              <a:t> </a:t>
            </a:r>
            <a:r>
              <a:rPr lang="nl-BE" dirty="0" err="1"/>
              <a:t>sont</a:t>
            </a:r>
            <a:r>
              <a:rPr lang="nl-BE" dirty="0"/>
              <a:t> en </a:t>
            </a:r>
            <a:r>
              <a:rPr lang="nl-BE" dirty="0" err="1"/>
              <a:t>concordance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line-up </a:t>
            </a:r>
            <a:r>
              <a:rPr lang="nl-BE" dirty="0" err="1"/>
              <a:t>officiel</a:t>
            </a:r>
            <a:r>
              <a:rPr lang="nl-BE" dirty="0"/>
              <a:t> reçu des </a:t>
            </a:r>
            <a:r>
              <a:rPr lang="nl-BE" dirty="0" err="1"/>
              <a:t>coachs</a:t>
            </a:r>
            <a:r>
              <a:rPr lang="nl-BE" dirty="0"/>
              <a:t> 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Confirmez</a:t>
            </a:r>
            <a:r>
              <a:rPr lang="nl-BE" dirty="0"/>
              <a:t> en dessous par: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‘</a:t>
            </a:r>
            <a:r>
              <a:rPr lang="nl-BE" dirty="0" err="1"/>
              <a:t>Publish</a:t>
            </a:r>
            <a:r>
              <a:rPr lang="nl-BE" dirty="0"/>
              <a:t> </a:t>
            </a:r>
            <a:r>
              <a:rPr lang="nl-BE" dirty="0" err="1"/>
              <a:t>Lineups</a:t>
            </a:r>
            <a:r>
              <a:rPr lang="nl-BE" dirty="0"/>
              <a:t>’: à </a:t>
            </a:r>
            <a:r>
              <a:rPr lang="nl-BE" dirty="0" err="1"/>
              <a:t>partir</a:t>
            </a:r>
            <a:r>
              <a:rPr lang="nl-BE" dirty="0"/>
              <a:t> de </a:t>
            </a:r>
            <a:r>
              <a:rPr lang="nl-BE" dirty="0" err="1"/>
              <a:t>maintenant</a:t>
            </a:r>
            <a:r>
              <a:rPr lang="nl-BE" dirty="0"/>
              <a:t> </a:t>
            </a:r>
            <a:r>
              <a:rPr lang="nl-BE" dirty="0" err="1"/>
              <a:t>tout</a:t>
            </a:r>
            <a:r>
              <a:rPr lang="nl-BE" dirty="0"/>
              <a:t> changement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changement </a:t>
            </a:r>
            <a:r>
              <a:rPr lang="nl-BE" dirty="0" err="1"/>
              <a:t>officiel</a:t>
            </a:r>
            <a:r>
              <a:rPr lang="nl-BE" dirty="0"/>
              <a:t> pour les </a:t>
            </a:r>
            <a:r>
              <a:rPr lang="nl-BE" dirty="0" err="1"/>
              <a:t>statistiques</a:t>
            </a:r>
            <a:r>
              <a:rPr lang="nl-BE" dirty="0"/>
              <a:t>.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Avec</a:t>
            </a:r>
            <a:r>
              <a:rPr lang="nl-BE" dirty="0"/>
              <a:t> ‘Exit’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retournez</a:t>
            </a:r>
            <a:r>
              <a:rPr lang="nl-BE" dirty="0"/>
              <a:t> en </a:t>
            </a:r>
            <a:r>
              <a:rPr lang="nl-BE" dirty="0" err="1"/>
              <a:t>arrière</a:t>
            </a:r>
            <a:r>
              <a:rPr lang="nl-BE" dirty="0"/>
              <a:t> et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données</a:t>
            </a:r>
            <a:r>
              <a:rPr lang="nl-BE" dirty="0"/>
              <a:t> entrées pour </a:t>
            </a:r>
            <a:r>
              <a:rPr lang="nl-BE" dirty="0" err="1"/>
              <a:t>ce</a:t>
            </a:r>
            <a:r>
              <a:rPr lang="nl-BE" dirty="0"/>
              <a:t> match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perdues</a:t>
            </a:r>
            <a:r>
              <a:rPr lang="nl-BE" dirty="0"/>
              <a:t>.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Appuyez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 ‘Close’ et les </a:t>
            </a:r>
            <a:r>
              <a:rPr lang="nl-BE" dirty="0" err="1"/>
              <a:t>alignements</a:t>
            </a:r>
            <a:r>
              <a:rPr lang="nl-BE" dirty="0"/>
              <a:t>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visibles</a:t>
            </a:r>
            <a:r>
              <a:rPr lang="nl-BE" dirty="0"/>
              <a:t> en </a:t>
            </a:r>
            <a:r>
              <a:rPr lang="nl-BE" dirty="0" err="1"/>
              <a:t>ligne</a:t>
            </a:r>
            <a:r>
              <a:rPr lang="nl-BE" dirty="0"/>
              <a:t> pour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début</a:t>
            </a:r>
            <a:r>
              <a:rPr lang="nl-BE" dirty="0"/>
              <a:t> du match.</a:t>
            </a:r>
            <a:endParaRPr dirty="0"/>
          </a:p>
        </p:txBody>
      </p:sp>
      <p:pic>
        <p:nvPicPr>
          <p:cNvPr id="258" name="Google Shape;2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9344" y="544547"/>
            <a:ext cx="2790698" cy="5760000"/>
          </a:xfrm>
          <a:prstGeom prst="roundRect">
            <a:avLst>
              <a:gd name="adj" fmla="val 847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9" name="Google Shape;259;p13"/>
          <p:cNvSpPr/>
          <p:nvPr/>
        </p:nvSpPr>
        <p:spPr>
          <a:xfrm>
            <a:off x="5303520" y="5495109"/>
            <a:ext cx="3035824" cy="63572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4190889" y="554297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5385596" y="567741"/>
            <a:ext cx="2839041" cy="294918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4261224" y="63562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10324123" y="2446215"/>
            <a:ext cx="726831" cy="45329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10458736" y="2946398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Aperçu général du Menu</a:t>
            </a:r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Général</a:t>
            </a:r>
            <a:endParaRPr/>
          </a:p>
        </p:txBody>
      </p:sp>
      <p:pic>
        <p:nvPicPr>
          <p:cNvPr id="276" name="Google Shape;276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00431" y="544547"/>
            <a:ext cx="2810060" cy="5760000"/>
          </a:xfrm>
          <a:prstGeom prst="roundRect">
            <a:avLst>
              <a:gd name="adj" fmla="val 526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7" name="Google Shape;277;p1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Vérifiez si vous êtes ‘online’ 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Si vous êtes ‘Offline’, vous voyez </a:t>
            </a:r>
            <a:br>
              <a:rPr lang="nl-BE"/>
            </a:br>
            <a:r>
              <a:rPr lang="nl-BE"/>
              <a:t>en haut à gauche.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Appuyez sur ‘More’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Vous voyez une liste avec plus d’options 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Il y a ici d’autres fonctions liées aux situations de jeu. Celles-ci ne sont pas spécialement pertinentes pour le </a:t>
            </a:r>
            <a:br>
              <a:rPr lang="nl-BE"/>
            </a:br>
            <a:r>
              <a:rPr lang="nl-BE"/>
              <a:t>‘Niveau 1’.</a:t>
            </a:r>
            <a:br>
              <a:rPr lang="nl-BE"/>
            </a:br>
            <a:br>
              <a:rPr lang="nl-BE"/>
            </a:b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Tout en dessous vous pouvez trouver les informations sur la version de l’application.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/>
              <a:t>Note: It’s not shown here because of the test game ruleset, but this is where the button for Inning Over By Rule would be (used if an inning ends because of the 6 run limit in a BD4 or SD3 game)</a:t>
            </a:r>
            <a:endParaRPr/>
          </a:p>
        </p:txBody>
      </p:sp>
      <p:pic>
        <p:nvPicPr>
          <p:cNvPr id="278" name="Google Shape;278;p15"/>
          <p:cNvPicPr preferRelativeResize="0"/>
          <p:nvPr/>
        </p:nvPicPr>
        <p:blipFill rotWithShape="1">
          <a:blip r:embed="rId4">
            <a:alphaModFix/>
          </a:blip>
          <a:srcRect t="1482" b="7236"/>
          <a:stretch/>
        </p:blipFill>
        <p:spPr>
          <a:xfrm>
            <a:off x="8577222" y="294485"/>
            <a:ext cx="2552820" cy="6260124"/>
          </a:xfrm>
          <a:prstGeom prst="roundRect">
            <a:avLst>
              <a:gd name="adj" fmla="val 595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9" name="Google Shape;279;p15"/>
          <p:cNvSpPr/>
          <p:nvPr/>
        </p:nvSpPr>
        <p:spPr>
          <a:xfrm>
            <a:off x="7581316" y="597840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280" name="Google Shape;280;p15"/>
          <p:cNvSpPr/>
          <p:nvPr/>
        </p:nvSpPr>
        <p:spPr>
          <a:xfrm>
            <a:off x="5408246" y="3672485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4284794" y="3625223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282" name="Google Shape;282;p15"/>
          <p:cNvSpPr/>
          <p:nvPr/>
        </p:nvSpPr>
        <p:spPr>
          <a:xfrm>
            <a:off x="8698523" y="6014609"/>
            <a:ext cx="2289908" cy="44871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7497219" y="26564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pic>
        <p:nvPicPr>
          <p:cNvPr id="284" name="Google Shape;284;p15"/>
          <p:cNvPicPr preferRelativeResize="0"/>
          <p:nvPr/>
        </p:nvPicPr>
        <p:blipFill rotWithShape="1">
          <a:blip r:embed="rId5">
            <a:alphaModFix/>
          </a:blip>
          <a:srcRect t="6587" r="4529" b="6629"/>
          <a:stretch/>
        </p:blipFill>
        <p:spPr>
          <a:xfrm>
            <a:off x="5184148" y="569083"/>
            <a:ext cx="224098" cy="21617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5"/>
          <p:cNvSpPr/>
          <p:nvPr/>
        </p:nvSpPr>
        <p:spPr>
          <a:xfrm>
            <a:off x="5111262" y="454433"/>
            <a:ext cx="617415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5">
            <a:alphaModFix/>
          </a:blip>
          <a:srcRect t="6587" r="4529" b="6629"/>
          <a:stretch/>
        </p:blipFill>
        <p:spPr>
          <a:xfrm>
            <a:off x="4060701" y="1779247"/>
            <a:ext cx="224098" cy="21617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/>
          <p:nvPr/>
        </p:nvSpPr>
        <p:spPr>
          <a:xfrm>
            <a:off x="3997604" y="40717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Informations utiles</a:t>
            </a:r>
            <a:endParaRPr/>
          </a:p>
        </p:txBody>
      </p:sp>
      <p:pic>
        <p:nvPicPr>
          <p:cNvPr id="293" name="Google Shape;293;p16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7543" y="549000"/>
            <a:ext cx="2812499" cy="5760000"/>
          </a:xfrm>
          <a:prstGeom prst="roundRect">
            <a:avLst>
              <a:gd name="adj" fmla="val 704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4" name="Google Shape;294;p16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</a:t>
            </a:r>
            <a:r>
              <a:rPr lang="nl-BE" dirty="0" err="1"/>
              <a:t>l’option</a:t>
            </a:r>
            <a:r>
              <a:rPr lang="nl-BE" dirty="0"/>
              <a:t> ‘View App Tour’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Ici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pouvez</a:t>
            </a:r>
            <a:r>
              <a:rPr lang="nl-BE" dirty="0"/>
              <a:t> passer en revue de </a:t>
            </a:r>
            <a:r>
              <a:rPr lang="nl-BE" dirty="0" err="1"/>
              <a:t>façon</a:t>
            </a:r>
            <a:r>
              <a:rPr lang="nl-BE" dirty="0"/>
              <a:t> </a:t>
            </a:r>
            <a:r>
              <a:rPr lang="nl-BE" dirty="0" err="1"/>
              <a:t>interactive</a:t>
            </a:r>
            <a:r>
              <a:rPr lang="nl-BE" dirty="0"/>
              <a:t>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fonctionalités</a:t>
            </a:r>
            <a:r>
              <a:rPr lang="nl-BE" dirty="0"/>
              <a:t>. 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Continuez</a:t>
            </a:r>
            <a:r>
              <a:rPr lang="nl-BE" dirty="0"/>
              <a:t> en </a:t>
            </a:r>
            <a:r>
              <a:rPr lang="nl-BE" dirty="0" err="1"/>
              <a:t>appuyant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‘Next’.</a:t>
            </a:r>
            <a:br>
              <a:rPr lang="nl-BE" dirty="0"/>
            </a:b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Lisez</a:t>
            </a:r>
            <a:r>
              <a:rPr lang="nl-BE" dirty="0"/>
              <a:t> </a:t>
            </a:r>
            <a:r>
              <a:rPr lang="nl-BE" dirty="0" err="1"/>
              <a:t>attentivement</a:t>
            </a:r>
            <a:r>
              <a:rPr lang="nl-BE" dirty="0"/>
              <a:t> </a:t>
            </a:r>
            <a:r>
              <a:rPr lang="nl-BE" dirty="0" err="1"/>
              <a:t>tous</a:t>
            </a:r>
            <a:r>
              <a:rPr lang="nl-BE" dirty="0"/>
              <a:t> les </a:t>
            </a:r>
            <a:r>
              <a:rPr lang="nl-BE" dirty="0" err="1"/>
              <a:t>sujets</a:t>
            </a:r>
            <a:r>
              <a:rPr lang="nl-BE" dirty="0"/>
              <a:t> pour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familiariser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les </a:t>
            </a:r>
            <a:r>
              <a:rPr lang="nl-BE" dirty="0" err="1"/>
              <a:t>fonctions</a:t>
            </a:r>
            <a:r>
              <a:rPr lang="nl-BE" dirty="0"/>
              <a:t>.</a:t>
            </a:r>
            <a:endParaRPr dirty="0"/>
          </a:p>
        </p:txBody>
      </p:sp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7542" y="549000"/>
            <a:ext cx="2812500" cy="5760000"/>
          </a:xfrm>
          <a:prstGeom prst="roundRect">
            <a:avLst>
              <a:gd name="adj" fmla="val 505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6" name="Google Shape;296;p16"/>
          <p:cNvSpPr/>
          <p:nvPr/>
        </p:nvSpPr>
        <p:spPr>
          <a:xfrm>
            <a:off x="5580185" y="2883877"/>
            <a:ext cx="2422769" cy="33606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7" name="Google Shape;297;p16"/>
          <p:cNvSpPr/>
          <p:nvPr/>
        </p:nvSpPr>
        <p:spPr>
          <a:xfrm>
            <a:off x="9159631" y="2371969"/>
            <a:ext cx="554892" cy="33606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8" name="Google Shape;298;p16"/>
          <p:cNvSpPr/>
          <p:nvPr/>
        </p:nvSpPr>
        <p:spPr>
          <a:xfrm>
            <a:off x="4461110" y="278190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299" name="Google Shape;299;p16"/>
          <p:cNvSpPr/>
          <p:nvPr/>
        </p:nvSpPr>
        <p:spPr>
          <a:xfrm>
            <a:off x="9183792" y="2747476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850232" y="365760"/>
            <a:ext cx="10092088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Index</a:t>
            </a:r>
            <a:endParaRPr dirty="0"/>
          </a:p>
        </p:txBody>
      </p:sp>
      <p:sp>
        <p:nvSpPr>
          <p:cNvPr id="136" name="Google Shape;136;p2"/>
          <p:cNvSpPr txBox="1">
            <a:spLocks noGrp="1"/>
          </p:cNvSpPr>
          <p:nvPr>
            <p:ph type="body" idx="1"/>
          </p:nvPr>
        </p:nvSpPr>
        <p:spPr>
          <a:xfrm>
            <a:off x="844136" y="1259305"/>
            <a:ext cx="10092088" cy="50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S’authentifier</a:t>
            </a:r>
            <a:r>
              <a:rPr lang="nl-BE" dirty="0"/>
              <a:t> et </a:t>
            </a:r>
            <a:r>
              <a:rPr lang="nl-BE" dirty="0" err="1"/>
              <a:t>chercher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match/</a:t>
            </a:r>
            <a:r>
              <a:rPr lang="nl-BE" dirty="0" err="1"/>
              <a:t>débuter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Remplir</a:t>
            </a:r>
            <a:r>
              <a:rPr lang="nl-BE" dirty="0"/>
              <a:t> les line-ups 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/>
              <a:t>Aperçu </a:t>
            </a:r>
            <a:r>
              <a:rPr lang="nl-BE" dirty="0" err="1"/>
              <a:t>général</a:t>
            </a:r>
            <a:r>
              <a:rPr lang="nl-BE" dirty="0"/>
              <a:t> du Menu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/>
              <a:t>Le </a:t>
            </a:r>
            <a:r>
              <a:rPr lang="nl-BE" dirty="0" err="1"/>
              <a:t>frappeur</a:t>
            </a:r>
            <a:r>
              <a:rPr lang="nl-BE" dirty="0"/>
              <a:t>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retiré</a:t>
            </a:r>
            <a:r>
              <a:rPr lang="nl-BE" dirty="0"/>
              <a:t> (OUT)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/>
              <a:t>Le </a:t>
            </a:r>
            <a:r>
              <a:rPr lang="nl-BE" dirty="0" err="1"/>
              <a:t>frappeur</a:t>
            </a:r>
            <a:r>
              <a:rPr lang="nl-BE" dirty="0"/>
              <a:t>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sauf</a:t>
            </a:r>
            <a:r>
              <a:rPr lang="nl-BE" dirty="0"/>
              <a:t> (SAFE)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L’avance</a:t>
            </a:r>
            <a:r>
              <a:rPr lang="nl-BE" dirty="0"/>
              <a:t> des coureurs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Remplacements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Exercices</a:t>
            </a:r>
            <a:r>
              <a:rPr lang="nl-BE" dirty="0"/>
              <a:t> </a:t>
            </a:r>
            <a:r>
              <a:rPr lang="nl-BE" dirty="0" err="1"/>
              <a:t>pratiques</a:t>
            </a:r>
            <a:r>
              <a:rPr lang="nl-BE" dirty="0"/>
              <a:t> en </a:t>
            </a:r>
            <a:r>
              <a:rPr lang="nl-BE" dirty="0" err="1"/>
              <a:t>situation</a:t>
            </a:r>
            <a:r>
              <a:rPr lang="nl-BE" dirty="0"/>
              <a:t> de jeu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Terminer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match</a:t>
            </a:r>
            <a:endParaRPr dirty="0"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Font typeface="Barlow SemiBold"/>
              <a:buAutoNum type="arabicPeriod"/>
            </a:pPr>
            <a:r>
              <a:rPr lang="nl-BE" dirty="0" err="1"/>
              <a:t>Pratique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>
            <a:spLocks noGrp="1"/>
          </p:cNvSpPr>
          <p:nvPr>
            <p:ph type="title"/>
          </p:nvPr>
        </p:nvSpPr>
        <p:spPr>
          <a:xfrm>
            <a:off x="1061544" y="365760"/>
            <a:ext cx="10089932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26 possibilités</a:t>
            </a:r>
            <a:endParaRPr/>
          </a:p>
        </p:txBody>
      </p:sp>
      <p:sp>
        <p:nvSpPr>
          <p:cNvPr id="305" name="Google Shape;305;p17"/>
          <p:cNvSpPr txBox="1">
            <a:spLocks noGrp="1"/>
          </p:cNvSpPr>
          <p:nvPr>
            <p:ph type="body" idx="1"/>
          </p:nvPr>
        </p:nvSpPr>
        <p:spPr>
          <a:xfrm>
            <a:off x="1061544" y="1259306"/>
            <a:ext cx="4860000" cy="505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Scoreboard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Diamond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Current Pitcher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Current Batter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Runners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On Deck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Current Defense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Ball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Called Strike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Swinging Strike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Foul Ball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Hit By Pitch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/>
            </a:pPr>
            <a:r>
              <a:rPr lang="nl-BE"/>
              <a:t>Single</a:t>
            </a:r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body" idx="2"/>
          </p:nvPr>
        </p:nvSpPr>
        <p:spPr>
          <a:xfrm>
            <a:off x="6285180" y="1259306"/>
            <a:ext cx="4860000" cy="505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Double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Triple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Home Run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Error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Fly Out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Ground Out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Fielders Choice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GDP (Grounds into Double Play)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More… (more options on plays, etc)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Out By Rule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 b="1">
                <a:solidFill>
                  <a:srgbClr val="FF0000"/>
                </a:solidFill>
              </a:rPr>
              <a:t>Undo Last Play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Settings Menu</a:t>
            </a:r>
            <a:endParaRPr/>
          </a:p>
          <a:p>
            <a:pPr marL="342900" lvl="0" indent="-34290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Font typeface="Barlow SemiBold"/>
              <a:buAutoNum type="arabicPeriod" startAt="14"/>
            </a:pPr>
            <a:r>
              <a:rPr lang="nl-BE"/>
              <a:t>Game Menu</a:t>
            </a:r>
            <a:endParaRPr/>
          </a:p>
          <a:p>
            <a:pPr marL="182880" lvl="0" indent="-105156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Les plus utilisées</a:t>
            </a:r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Les menus suivants sont les plus utilisés pendant le scoring d’un match.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b="1">
                <a:solidFill>
                  <a:srgbClr val="00B0F0"/>
                </a:solidFill>
              </a:rPr>
              <a:t>BLEU </a:t>
            </a:r>
            <a:r>
              <a:rPr lang="nl-BE"/>
              <a:t>– Toutes les actions du frappeur.</a:t>
            </a:r>
            <a:endParaRPr/>
          </a:p>
          <a:p>
            <a:pPr marL="800100" lvl="1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b="1">
                <a:solidFill>
                  <a:srgbClr val="00B050"/>
                </a:solidFill>
              </a:rPr>
              <a:t>VERT </a:t>
            </a:r>
            <a:r>
              <a:rPr lang="nl-BE"/>
              <a:t>– Quand le frappeur est sauf sur base.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b="1">
                <a:solidFill>
                  <a:srgbClr val="FF0000"/>
                </a:solidFill>
              </a:rPr>
              <a:t>ROUGE</a:t>
            </a:r>
            <a:r>
              <a:rPr lang="nl-BE"/>
              <a:t> – Quand un retrait (OUT) est réalisé pendant l’action.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b="1"/>
              <a:t>GDP</a:t>
            </a:r>
            <a:r>
              <a:rPr lang="nl-BE"/>
              <a:t> et </a:t>
            </a:r>
            <a:r>
              <a:rPr lang="nl-BE" b="1"/>
              <a:t>FLD CHOICE </a:t>
            </a:r>
            <a:r>
              <a:rPr lang="nl-BE"/>
              <a:t>ne sont disponibles que lorsque ces options sont possibles dans la situation de jeu. </a:t>
            </a:r>
            <a:endParaRPr/>
          </a:p>
        </p:txBody>
      </p:sp>
      <p:pic>
        <p:nvPicPr>
          <p:cNvPr id="314" name="Google Shape;314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31287" y="549000"/>
            <a:ext cx="2810060" cy="5760000"/>
          </a:xfrm>
          <a:prstGeom prst="roundRect">
            <a:avLst>
              <a:gd name="adj" fmla="val 526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5" name="Google Shape;315;p18"/>
          <p:cNvSpPr/>
          <p:nvPr/>
        </p:nvSpPr>
        <p:spPr>
          <a:xfrm>
            <a:off x="6839102" y="5064368"/>
            <a:ext cx="909437" cy="96129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781598" y="3634154"/>
            <a:ext cx="909437" cy="2391507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8706665" y="3634153"/>
            <a:ext cx="909437" cy="239150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6839102" y="4106981"/>
            <a:ext cx="909437" cy="96129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Frappeur retiré ‘Out’</a:t>
            </a:r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Attrapé - Fly Out</a:t>
            </a:r>
            <a:br>
              <a:rPr lang="nl-BE"/>
            </a:br>
            <a:r>
              <a:rPr lang="nl-BE"/>
              <a:t>(sans coureur)</a:t>
            </a:r>
            <a:endParaRPr/>
          </a:p>
        </p:txBody>
      </p:sp>
      <p:pic>
        <p:nvPicPr>
          <p:cNvPr id="331" name="Google Shape;3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0688" y="544547"/>
            <a:ext cx="2810060" cy="5760000"/>
          </a:xfrm>
          <a:prstGeom prst="roundRect">
            <a:avLst>
              <a:gd name="adj" fmla="val 520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2" name="Google Shape;332;p2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</a:t>
            </a:r>
            <a:r>
              <a:rPr lang="nl-BE" b="1" dirty="0"/>
              <a:t>FLY OUT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Identifiez</a:t>
            </a:r>
            <a:r>
              <a:rPr lang="nl-BE" dirty="0"/>
              <a:t> les </a:t>
            </a:r>
            <a:r>
              <a:rPr lang="nl-BE" dirty="0" err="1"/>
              <a:t>joueurs</a:t>
            </a:r>
            <a:r>
              <a:rPr lang="nl-BE" dirty="0"/>
              <a:t> de </a:t>
            </a:r>
            <a:r>
              <a:rPr lang="nl-BE" dirty="0" err="1"/>
              <a:t>champ</a:t>
            </a:r>
            <a:r>
              <a:rPr lang="nl-BE" dirty="0"/>
              <a:t> </a:t>
            </a:r>
            <a:r>
              <a:rPr lang="nl-BE" dirty="0" err="1"/>
              <a:t>impliqués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Dans </a:t>
            </a:r>
            <a:r>
              <a:rPr lang="nl-BE" dirty="0" err="1"/>
              <a:t>ce</a:t>
            </a:r>
            <a:r>
              <a:rPr lang="nl-BE" dirty="0"/>
              <a:t> </a:t>
            </a:r>
            <a:r>
              <a:rPr lang="nl-BE" dirty="0" err="1"/>
              <a:t>cas</a:t>
            </a:r>
            <a:r>
              <a:rPr lang="nl-BE" dirty="0"/>
              <a:t>-ci </a:t>
            </a:r>
            <a:r>
              <a:rPr lang="nl-BE" dirty="0" err="1"/>
              <a:t>nous</a:t>
            </a:r>
            <a:r>
              <a:rPr lang="nl-BE" dirty="0"/>
              <a:t> </a:t>
            </a:r>
            <a:r>
              <a:rPr lang="nl-BE" dirty="0" err="1"/>
              <a:t>allons</a:t>
            </a:r>
            <a:r>
              <a:rPr lang="nl-BE" dirty="0"/>
              <a:t> scorer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b="1" dirty="0" err="1"/>
              <a:t>flyout</a:t>
            </a:r>
            <a:r>
              <a:rPr lang="nl-BE" b="1" dirty="0"/>
              <a:t> au </a:t>
            </a:r>
            <a:r>
              <a:rPr lang="nl-BE" b="1" dirty="0" err="1"/>
              <a:t>champ</a:t>
            </a:r>
            <a:r>
              <a:rPr lang="nl-BE" b="1" dirty="0"/>
              <a:t> </a:t>
            </a:r>
            <a:r>
              <a:rPr lang="nl-BE" b="1" dirty="0" err="1"/>
              <a:t>centre</a:t>
            </a:r>
            <a:r>
              <a:rPr lang="nl-BE" dirty="0"/>
              <a:t>.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voyez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joueur</a:t>
            </a:r>
            <a:r>
              <a:rPr lang="nl-BE" dirty="0"/>
              <a:t> </a:t>
            </a:r>
            <a:r>
              <a:rPr lang="nl-BE" dirty="0" err="1"/>
              <a:t>défensif</a:t>
            </a:r>
            <a:r>
              <a:rPr lang="nl-BE" dirty="0"/>
              <a:t> </a:t>
            </a:r>
            <a:r>
              <a:rPr lang="nl-BE" dirty="0" err="1"/>
              <a:t>sélectionné</a:t>
            </a:r>
            <a:r>
              <a:rPr lang="nl-BE" dirty="0"/>
              <a:t> </a:t>
            </a:r>
            <a:r>
              <a:rPr lang="nl-BE" dirty="0" err="1"/>
              <a:t>entouré</a:t>
            </a:r>
            <a:r>
              <a:rPr lang="nl-BE" dirty="0"/>
              <a:t> </a:t>
            </a:r>
            <a:r>
              <a:rPr lang="nl-BE" dirty="0" err="1"/>
              <a:t>d’un</a:t>
            </a:r>
            <a:r>
              <a:rPr lang="nl-BE" dirty="0"/>
              <a:t> </a:t>
            </a:r>
            <a:r>
              <a:rPr lang="nl-BE" dirty="0" err="1"/>
              <a:t>cadre</a:t>
            </a:r>
            <a:r>
              <a:rPr lang="nl-BE" dirty="0"/>
              <a:t> </a:t>
            </a:r>
            <a:r>
              <a:rPr lang="nl-BE" dirty="0" err="1"/>
              <a:t>orange</a:t>
            </a:r>
            <a:r>
              <a:rPr lang="nl-BE" dirty="0"/>
              <a:t>.</a:t>
            </a:r>
            <a:endParaRPr dirty="0"/>
          </a:p>
          <a:p>
            <a:pPr marL="800100" lvl="1" indent="-266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</a:pPr>
            <a:endParaRPr dirty="0"/>
          </a:p>
        </p:txBody>
      </p:sp>
      <p:pic>
        <p:nvPicPr>
          <p:cNvPr id="333" name="Google Shape;33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8908" y="544547"/>
            <a:ext cx="2819843" cy="5760000"/>
          </a:xfrm>
          <a:prstGeom prst="roundRect">
            <a:avLst>
              <a:gd name="adj" fmla="val 987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4" name="Google Shape;334;p20"/>
          <p:cNvSpPr/>
          <p:nvPr/>
        </p:nvSpPr>
        <p:spPr>
          <a:xfrm>
            <a:off x="5380688" y="5569651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5" name="Google Shape;335;p20"/>
          <p:cNvSpPr/>
          <p:nvPr/>
        </p:nvSpPr>
        <p:spPr>
          <a:xfrm>
            <a:off x="4257236" y="552238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336" name="Google Shape;336;p20"/>
          <p:cNvSpPr/>
          <p:nvPr/>
        </p:nvSpPr>
        <p:spPr>
          <a:xfrm>
            <a:off x="9361590" y="912609"/>
            <a:ext cx="739540" cy="71963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7" name="Google Shape;337;p20"/>
          <p:cNvSpPr/>
          <p:nvPr/>
        </p:nvSpPr>
        <p:spPr>
          <a:xfrm>
            <a:off x="8255952" y="100242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Attrapé - Fly Out</a:t>
            </a:r>
            <a:br>
              <a:rPr lang="nl-BE"/>
            </a:br>
            <a:r>
              <a:rPr lang="nl-BE"/>
              <a:t>(sans coureurs)</a:t>
            </a:r>
            <a:endParaRPr/>
          </a:p>
        </p:txBody>
      </p:sp>
      <p:pic>
        <p:nvPicPr>
          <p:cNvPr id="343" name="Google Shape;34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4487" y="544547"/>
            <a:ext cx="2819843" cy="5760000"/>
          </a:xfrm>
          <a:prstGeom prst="roundRect">
            <a:avLst>
              <a:gd name="adj" fmla="val 771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4" name="Google Shape;344;p21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Modifiez si nécessaire et continuez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Pull = position de gauche à droite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Distance  = profondeur de la frappe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Appuyez sur ‘Continue’ pour poursuivre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Vous voyez ensuite le retrait (out) apparaître sur le scoreboard</a:t>
            </a:r>
            <a:endParaRPr/>
          </a:p>
        </p:txBody>
      </p:sp>
      <p:pic>
        <p:nvPicPr>
          <p:cNvPr id="345" name="Google Shape;3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6251" y="544547"/>
            <a:ext cx="2812500" cy="5760000"/>
          </a:xfrm>
          <a:prstGeom prst="roundRect">
            <a:avLst>
              <a:gd name="adj" fmla="val 490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6" name="Google Shape;346;p21"/>
          <p:cNvSpPr/>
          <p:nvPr/>
        </p:nvSpPr>
        <p:spPr>
          <a:xfrm>
            <a:off x="5396928" y="2650919"/>
            <a:ext cx="2819843" cy="239694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4243527" y="330939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348" name="Google Shape;348;p21"/>
          <p:cNvSpPr/>
          <p:nvPr/>
        </p:nvSpPr>
        <p:spPr>
          <a:xfrm>
            <a:off x="5372046" y="5589036"/>
            <a:ext cx="2819843" cy="45097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4243527" y="55890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350" name="Google Shape;350;p21"/>
          <p:cNvSpPr/>
          <p:nvPr/>
        </p:nvSpPr>
        <p:spPr>
          <a:xfrm>
            <a:off x="9224041" y="88397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10365001" y="925909"/>
            <a:ext cx="681249" cy="45018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rlow SemiBold"/>
              <a:buNone/>
            </a:pPr>
            <a:r>
              <a:rPr lang="nl-BE" dirty="0" err="1"/>
              <a:t>Retrait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roulant</a:t>
            </a:r>
            <a:br>
              <a:rPr lang="nl-BE" dirty="0"/>
            </a:br>
            <a:r>
              <a:rPr lang="nl-BE" dirty="0" err="1"/>
              <a:t>Ground</a:t>
            </a:r>
            <a:r>
              <a:rPr lang="nl-BE" dirty="0"/>
              <a:t> Out (I) </a:t>
            </a:r>
            <a:endParaRPr dirty="0"/>
          </a:p>
        </p:txBody>
      </p:sp>
      <p:sp>
        <p:nvSpPr>
          <p:cNvPr id="357" name="Google Shape;357;p22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</a:t>
            </a:r>
            <a:r>
              <a:rPr lang="nl-BE" b="1" dirty="0"/>
              <a:t>GROUND OUT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b="1" dirty="0" err="1"/>
              <a:t>Sélectionnez</a:t>
            </a:r>
            <a:r>
              <a:rPr lang="nl-BE" b="1" dirty="0"/>
              <a:t> </a:t>
            </a:r>
            <a:r>
              <a:rPr lang="nl-BE" dirty="0" err="1"/>
              <a:t>tous</a:t>
            </a:r>
            <a:r>
              <a:rPr lang="nl-BE" dirty="0"/>
              <a:t> les </a:t>
            </a:r>
            <a:r>
              <a:rPr lang="nl-BE" b="1" dirty="0" err="1"/>
              <a:t>joueurs</a:t>
            </a:r>
            <a:r>
              <a:rPr lang="nl-BE" b="1" dirty="0"/>
              <a:t> </a:t>
            </a:r>
            <a:r>
              <a:rPr lang="nl-BE" b="1" dirty="0" err="1"/>
              <a:t>défensifs</a:t>
            </a:r>
            <a:r>
              <a:rPr lang="nl-BE" b="1" dirty="0"/>
              <a:t> </a:t>
            </a:r>
            <a:r>
              <a:rPr lang="nl-BE" dirty="0" err="1"/>
              <a:t>impliqués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Dans </a:t>
            </a:r>
            <a:r>
              <a:rPr lang="nl-BE" dirty="0" err="1"/>
              <a:t>cet</a:t>
            </a:r>
            <a:r>
              <a:rPr lang="nl-BE" dirty="0"/>
              <a:t> </a:t>
            </a:r>
            <a:r>
              <a:rPr lang="nl-BE" dirty="0" err="1"/>
              <a:t>exemple</a:t>
            </a:r>
            <a:r>
              <a:rPr lang="nl-BE" dirty="0"/>
              <a:t> </a:t>
            </a:r>
            <a:r>
              <a:rPr lang="nl-BE" dirty="0" err="1"/>
              <a:t>nous</a:t>
            </a:r>
            <a:r>
              <a:rPr lang="nl-BE" dirty="0"/>
              <a:t> </a:t>
            </a:r>
            <a:r>
              <a:rPr lang="nl-BE" dirty="0" err="1"/>
              <a:t>scorons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balle</a:t>
            </a:r>
            <a:r>
              <a:rPr lang="nl-BE" dirty="0"/>
              <a:t> </a:t>
            </a:r>
            <a:r>
              <a:rPr lang="nl-BE" dirty="0" err="1"/>
              <a:t>frappée</a:t>
            </a:r>
            <a:r>
              <a:rPr lang="nl-BE" dirty="0"/>
              <a:t> au sol vers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b="1" dirty="0"/>
              <a:t>Short-Stop (SS)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relais vers la </a:t>
            </a:r>
            <a:r>
              <a:rPr lang="nl-BE" b="1" dirty="0"/>
              <a:t>Première Base (1B) </a:t>
            </a:r>
            <a:r>
              <a:rPr lang="nl-BE" dirty="0"/>
              <a:t> (6-3)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Les </a:t>
            </a:r>
            <a:r>
              <a:rPr lang="nl-BE" dirty="0" err="1"/>
              <a:t>joueurs</a:t>
            </a:r>
            <a:r>
              <a:rPr lang="nl-BE" dirty="0"/>
              <a:t> </a:t>
            </a:r>
            <a:r>
              <a:rPr lang="nl-BE" dirty="0" err="1"/>
              <a:t>sélectionnés</a:t>
            </a:r>
            <a:r>
              <a:rPr lang="nl-BE" dirty="0"/>
              <a:t>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entourés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cadre</a:t>
            </a:r>
            <a:r>
              <a:rPr lang="nl-BE" dirty="0"/>
              <a:t> </a:t>
            </a:r>
            <a:r>
              <a:rPr lang="nl-BE" dirty="0" err="1"/>
              <a:t>orange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Appuyez</a:t>
            </a:r>
            <a:r>
              <a:rPr lang="nl-BE" dirty="0"/>
              <a:t> </a:t>
            </a:r>
            <a:r>
              <a:rPr lang="nl-BE" dirty="0" err="1"/>
              <a:t>ensuite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l’action</a:t>
            </a:r>
            <a:r>
              <a:rPr lang="nl-BE" dirty="0"/>
              <a:t> </a:t>
            </a:r>
            <a:r>
              <a:rPr lang="nl-BE" dirty="0" err="1"/>
              <a:t>proposée</a:t>
            </a:r>
            <a:r>
              <a:rPr lang="nl-BE" dirty="0"/>
              <a:t> dans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cadre</a:t>
            </a:r>
            <a:r>
              <a:rPr lang="nl-BE" dirty="0"/>
              <a:t> </a:t>
            </a:r>
            <a:r>
              <a:rPr lang="nl-BE" dirty="0" err="1"/>
              <a:t>vert</a:t>
            </a:r>
            <a:r>
              <a:rPr lang="nl-BE" dirty="0"/>
              <a:t> en bas à </a:t>
            </a:r>
            <a:r>
              <a:rPr lang="nl-BE" dirty="0" err="1"/>
              <a:t>droite</a:t>
            </a:r>
            <a:r>
              <a:rPr lang="nl-BE" dirty="0"/>
              <a:t> ‘</a:t>
            </a:r>
            <a:r>
              <a:rPr lang="nl-BE" b="1" dirty="0"/>
              <a:t>OUT 63</a:t>
            </a:r>
            <a:r>
              <a:rPr lang="nl-BE" dirty="0"/>
              <a:t>’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</p:txBody>
      </p:sp>
      <p:pic>
        <p:nvPicPr>
          <p:cNvPr id="358" name="Google Shape;3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2584" y="544547"/>
            <a:ext cx="2816167" cy="5760000"/>
          </a:xfrm>
          <a:prstGeom prst="roundRect">
            <a:avLst>
              <a:gd name="adj" fmla="val 677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9" name="Google Shape;359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79447" y="544547"/>
            <a:ext cx="2812499" cy="5760000"/>
          </a:xfrm>
          <a:prstGeom prst="roundRect">
            <a:avLst>
              <a:gd name="adj" fmla="val 490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0" name="Google Shape;360;p22"/>
          <p:cNvSpPr/>
          <p:nvPr/>
        </p:nvSpPr>
        <p:spPr>
          <a:xfrm>
            <a:off x="5379447" y="5103121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1" name="Google Shape;361;p22"/>
          <p:cNvSpPr/>
          <p:nvPr/>
        </p:nvSpPr>
        <p:spPr>
          <a:xfrm>
            <a:off x="4168809" y="505585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8322584" y="553452"/>
            <a:ext cx="2816167" cy="361733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3" name="Google Shape;363;p22"/>
          <p:cNvSpPr/>
          <p:nvPr/>
        </p:nvSpPr>
        <p:spPr>
          <a:xfrm>
            <a:off x="7177265" y="34086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9731829" y="5595859"/>
            <a:ext cx="1398213" cy="46281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5" name="Google Shape;365;p22"/>
          <p:cNvSpPr/>
          <p:nvPr/>
        </p:nvSpPr>
        <p:spPr>
          <a:xfrm rot="-1563954">
            <a:off x="8706650" y="604346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rlow SemiBold"/>
              <a:buNone/>
            </a:pPr>
            <a:r>
              <a:rPr lang="nl-BE"/>
              <a:t>Retrait sur un roulant</a:t>
            </a:r>
            <a:br>
              <a:rPr lang="nl-BE"/>
            </a:br>
            <a:r>
              <a:rPr lang="nl-BE"/>
              <a:t>Ground Out (I)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rlow SemiBold"/>
              <a:buNone/>
            </a:pPr>
            <a:endParaRPr/>
          </a:p>
        </p:txBody>
      </p:sp>
      <p:pic>
        <p:nvPicPr>
          <p:cNvPr id="371" name="Google Shape;371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8828" y="544547"/>
            <a:ext cx="2813721" cy="5760000"/>
          </a:xfrm>
          <a:prstGeom prst="roundRect">
            <a:avLst>
              <a:gd name="adj" fmla="val 923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2" name="Google Shape;372;p23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Modifiez si nécessaire et continuez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Pull = la position de gauche à droite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Distance  = la profondeur de la frappe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Appuyez sur ‘Continue’ pour poursuivre</a:t>
            </a:r>
            <a:endParaRPr/>
          </a:p>
        </p:txBody>
      </p:sp>
      <p:pic>
        <p:nvPicPr>
          <p:cNvPr id="373" name="Google Shape;373;p23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3875" y="544547"/>
            <a:ext cx="2816167" cy="5760000"/>
          </a:xfrm>
          <a:prstGeom prst="roundRect">
            <a:avLst>
              <a:gd name="adj" fmla="val 893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4" name="Google Shape;374;p23"/>
          <p:cNvSpPr/>
          <p:nvPr/>
        </p:nvSpPr>
        <p:spPr>
          <a:xfrm>
            <a:off x="4243527" y="330939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375" name="Google Shape;375;p23"/>
          <p:cNvSpPr/>
          <p:nvPr/>
        </p:nvSpPr>
        <p:spPr>
          <a:xfrm>
            <a:off x="5396928" y="2650919"/>
            <a:ext cx="2819843" cy="239694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4243527" y="55890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377" name="Google Shape;377;p23"/>
          <p:cNvSpPr/>
          <p:nvPr/>
        </p:nvSpPr>
        <p:spPr>
          <a:xfrm>
            <a:off x="5372046" y="5589036"/>
            <a:ext cx="2819843" cy="45097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9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Retrait sur roulant</a:t>
            </a:r>
            <a:br>
              <a:rPr lang="nl-BE"/>
            </a:br>
            <a:r>
              <a:rPr lang="nl-BE"/>
              <a:t>Ground Out (II)</a:t>
            </a:r>
            <a:endParaRPr/>
          </a:p>
        </p:txBody>
      </p:sp>
      <p:pic>
        <p:nvPicPr>
          <p:cNvPr id="383" name="Google Shape;383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7489" y="549000"/>
            <a:ext cx="2813721" cy="5760000"/>
          </a:xfrm>
          <a:prstGeom prst="roundRect">
            <a:avLst>
              <a:gd name="adj" fmla="val 605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4" name="Google Shape;384;p24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‘</a:t>
            </a:r>
            <a:r>
              <a:rPr lang="nl-BE" b="1" dirty="0"/>
              <a:t>GROUND OUT’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b="1" dirty="0" err="1"/>
              <a:t>Cliquez</a:t>
            </a:r>
            <a:r>
              <a:rPr lang="nl-BE" b="1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tous</a:t>
            </a:r>
            <a:r>
              <a:rPr lang="nl-BE" dirty="0"/>
              <a:t> les </a:t>
            </a:r>
            <a:r>
              <a:rPr lang="nl-BE" b="1" dirty="0" err="1"/>
              <a:t>joueurs</a:t>
            </a:r>
            <a:r>
              <a:rPr lang="nl-BE" b="1" dirty="0"/>
              <a:t> </a:t>
            </a:r>
            <a:r>
              <a:rPr lang="nl-BE" b="1" dirty="0" err="1"/>
              <a:t>défensifs</a:t>
            </a:r>
            <a:r>
              <a:rPr lang="nl-BE" dirty="0"/>
              <a:t> </a:t>
            </a:r>
            <a:r>
              <a:rPr lang="nl-BE" dirty="0" err="1"/>
              <a:t>impliqués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Dans </a:t>
            </a:r>
            <a:r>
              <a:rPr lang="nl-BE" dirty="0" err="1"/>
              <a:t>cette</a:t>
            </a:r>
            <a:r>
              <a:rPr lang="nl-BE" dirty="0"/>
              <a:t> </a:t>
            </a:r>
            <a:r>
              <a:rPr lang="nl-BE" dirty="0" err="1"/>
              <a:t>situation</a:t>
            </a:r>
            <a:r>
              <a:rPr lang="nl-BE" dirty="0"/>
              <a:t> </a:t>
            </a:r>
            <a:r>
              <a:rPr lang="nl-BE" dirty="0" err="1"/>
              <a:t>nous</a:t>
            </a:r>
            <a:r>
              <a:rPr lang="nl-BE" dirty="0"/>
              <a:t> </a:t>
            </a:r>
            <a:r>
              <a:rPr lang="nl-BE" dirty="0" err="1"/>
              <a:t>scorons</a:t>
            </a:r>
            <a:r>
              <a:rPr lang="nl-BE" dirty="0"/>
              <a:t>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balle</a:t>
            </a:r>
            <a:r>
              <a:rPr lang="nl-BE" dirty="0"/>
              <a:t> </a:t>
            </a:r>
            <a:r>
              <a:rPr lang="nl-BE" dirty="0" err="1"/>
              <a:t>frappée</a:t>
            </a:r>
            <a:r>
              <a:rPr lang="nl-BE" dirty="0"/>
              <a:t> au sol vers la </a:t>
            </a:r>
            <a:r>
              <a:rPr lang="nl-BE" b="1" dirty="0"/>
              <a:t>1ère base (1B)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relais vers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b="1" dirty="0" err="1"/>
              <a:t>lanceur</a:t>
            </a:r>
            <a:r>
              <a:rPr lang="nl-BE" b="1" dirty="0"/>
              <a:t> (P) </a:t>
            </a:r>
            <a:r>
              <a:rPr lang="nl-BE" dirty="0"/>
              <a:t>(3-1)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Les </a:t>
            </a:r>
            <a:r>
              <a:rPr lang="nl-BE" dirty="0" err="1"/>
              <a:t>joueurs</a:t>
            </a:r>
            <a:r>
              <a:rPr lang="nl-BE" dirty="0"/>
              <a:t> </a:t>
            </a:r>
            <a:r>
              <a:rPr lang="nl-BE" dirty="0" err="1"/>
              <a:t>sélectionés</a:t>
            </a:r>
            <a:r>
              <a:rPr lang="nl-BE" dirty="0"/>
              <a:t> </a:t>
            </a:r>
            <a:r>
              <a:rPr lang="nl-BE" dirty="0" err="1"/>
              <a:t>sont</a:t>
            </a:r>
            <a:r>
              <a:rPr lang="nl-BE" dirty="0"/>
              <a:t> </a:t>
            </a:r>
            <a:r>
              <a:rPr lang="nl-BE" dirty="0" err="1"/>
              <a:t>encadrés</a:t>
            </a:r>
            <a:r>
              <a:rPr lang="nl-BE" dirty="0"/>
              <a:t> en </a:t>
            </a:r>
            <a:r>
              <a:rPr lang="nl-BE" dirty="0" err="1"/>
              <a:t>orange</a:t>
            </a:r>
            <a:r>
              <a:rPr lang="nl-BE" dirty="0"/>
              <a:t>.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Cliquez</a:t>
            </a:r>
            <a:r>
              <a:rPr lang="nl-BE" dirty="0"/>
              <a:t> </a:t>
            </a:r>
            <a:r>
              <a:rPr lang="nl-BE" dirty="0" err="1"/>
              <a:t>ensuite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l’action</a:t>
            </a:r>
            <a:r>
              <a:rPr lang="nl-BE" dirty="0"/>
              <a:t> </a:t>
            </a:r>
            <a:r>
              <a:rPr lang="nl-BE" dirty="0" err="1"/>
              <a:t>proposée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‘</a:t>
            </a:r>
            <a:r>
              <a:rPr lang="nl-BE" b="1" dirty="0"/>
              <a:t>OUT 31</a:t>
            </a:r>
            <a:r>
              <a:rPr lang="nl-BE" dirty="0"/>
              <a:t>’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pic>
        <p:nvPicPr>
          <p:cNvPr id="385" name="Google Shape;3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1981" y="549000"/>
            <a:ext cx="2817392" cy="5760000"/>
          </a:xfrm>
          <a:prstGeom prst="roundRect">
            <a:avLst>
              <a:gd name="adj" fmla="val 540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6" name="Google Shape;386;p24"/>
          <p:cNvSpPr/>
          <p:nvPr/>
        </p:nvSpPr>
        <p:spPr>
          <a:xfrm>
            <a:off x="5379447" y="5103121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7" name="Google Shape;387;p24"/>
          <p:cNvSpPr/>
          <p:nvPr/>
        </p:nvSpPr>
        <p:spPr>
          <a:xfrm>
            <a:off x="4168809" y="505585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388" name="Google Shape;388;p24"/>
          <p:cNvSpPr/>
          <p:nvPr/>
        </p:nvSpPr>
        <p:spPr>
          <a:xfrm>
            <a:off x="9166869" y="2410721"/>
            <a:ext cx="1972504" cy="93079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9" name="Google Shape;389;p24"/>
          <p:cNvSpPr/>
          <p:nvPr/>
        </p:nvSpPr>
        <p:spPr>
          <a:xfrm>
            <a:off x="7966098" y="260611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390" name="Google Shape;390;p24"/>
          <p:cNvSpPr/>
          <p:nvPr/>
        </p:nvSpPr>
        <p:spPr>
          <a:xfrm>
            <a:off x="8457306" y="559585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391" name="Google Shape;391;p24"/>
          <p:cNvSpPr/>
          <p:nvPr/>
        </p:nvSpPr>
        <p:spPr>
          <a:xfrm>
            <a:off x="9703736" y="5595859"/>
            <a:ext cx="1426306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7691" y="499914"/>
            <a:ext cx="2999492" cy="593801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Retrait sur roulant</a:t>
            </a:r>
            <a:br>
              <a:rPr lang="nl-BE"/>
            </a:br>
            <a:r>
              <a:rPr lang="nl-BE"/>
              <a:t>Ground Out (II)</a:t>
            </a:r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4"/>
            </a:pPr>
            <a:r>
              <a:rPr lang="nl-BE"/>
              <a:t>Modifiez si nécessaire et continuez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Pull = la position de gauche à droite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Distance  = la profondeur de la frappe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 startAt="4"/>
            </a:pPr>
            <a:r>
              <a:rPr lang="nl-BE"/>
              <a:t>Appuyez sur  ‘Continue’ pour poursuivre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399" name="Google Shape;39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0551" y="558331"/>
            <a:ext cx="2816167" cy="5760000"/>
          </a:xfrm>
          <a:prstGeom prst="roundRect">
            <a:avLst>
              <a:gd name="adj" fmla="val 805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0" name="Google Shape;400;p25"/>
          <p:cNvSpPr/>
          <p:nvPr/>
        </p:nvSpPr>
        <p:spPr>
          <a:xfrm>
            <a:off x="4243527" y="330939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401" name="Google Shape;401;p25"/>
          <p:cNvSpPr/>
          <p:nvPr/>
        </p:nvSpPr>
        <p:spPr>
          <a:xfrm>
            <a:off x="5396928" y="2650919"/>
            <a:ext cx="2819843" cy="239694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2" name="Google Shape;402;p25"/>
          <p:cNvSpPr/>
          <p:nvPr/>
        </p:nvSpPr>
        <p:spPr>
          <a:xfrm>
            <a:off x="4243527" y="55890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403" name="Google Shape;403;p25"/>
          <p:cNvSpPr/>
          <p:nvPr/>
        </p:nvSpPr>
        <p:spPr>
          <a:xfrm>
            <a:off x="5372046" y="5589036"/>
            <a:ext cx="2819843" cy="45097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 dirty="0"/>
              <a:t>Le </a:t>
            </a:r>
            <a:r>
              <a:rPr lang="nl-BE" dirty="0" err="1"/>
              <a:t>frappeur</a:t>
            </a:r>
            <a:r>
              <a:rPr lang="nl-BE" dirty="0"/>
              <a:t>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sauf</a:t>
            </a:r>
            <a:r>
              <a:rPr lang="nl-BE" dirty="0"/>
              <a:t> (Safe)</a:t>
            </a:r>
            <a:endParaRPr dirty="0"/>
          </a:p>
        </p:txBody>
      </p:sp>
      <p:sp>
        <p:nvSpPr>
          <p:cNvPr id="410" name="Google Shape;410;p26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1061545" y="365760"/>
            <a:ext cx="10080110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Téléchargez l’application MyBallclub</a:t>
            </a:r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1062179" y="1275347"/>
            <a:ext cx="4860000" cy="37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BE" b="1"/>
              <a:t>Google Play – </a:t>
            </a:r>
            <a:r>
              <a:rPr lang="nl-BE" b="1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</p:txBody>
      </p:sp>
      <p:pic>
        <p:nvPicPr>
          <p:cNvPr id="144" name="Google Shape;144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216322" y="2513563"/>
            <a:ext cx="2484848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>
            <a:spLocks noGrp="1"/>
          </p:cNvSpPr>
          <p:nvPr>
            <p:ph type="body" idx="3"/>
          </p:nvPr>
        </p:nvSpPr>
        <p:spPr>
          <a:xfrm>
            <a:off x="6283340" y="1275347"/>
            <a:ext cx="4860000" cy="37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nl-BE" b="1"/>
              <a:t>Apple App Store - </a:t>
            </a:r>
            <a:r>
              <a:rPr lang="nl-BE" b="1" u="sng">
                <a:solidFill>
                  <a:schemeClr val="hlink"/>
                </a:solidFill>
                <a:hlinkClick r:id="rId5"/>
              </a:rPr>
              <a:t>LINK</a:t>
            </a:r>
            <a:endParaRPr b="1"/>
          </a:p>
        </p:txBody>
      </p:sp>
      <p:pic>
        <p:nvPicPr>
          <p:cNvPr id="146" name="Google Shape;146;p3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490831" y="2513563"/>
            <a:ext cx="2445017" cy="25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Coup sûr - Simple</a:t>
            </a:r>
            <a:br>
              <a:rPr lang="nl-BE"/>
            </a:br>
            <a:r>
              <a:rPr lang="nl-BE"/>
              <a:t>(sans coureur)</a:t>
            </a:r>
            <a:endParaRPr/>
          </a:p>
        </p:txBody>
      </p:sp>
      <p:pic>
        <p:nvPicPr>
          <p:cNvPr id="417" name="Google Shape;41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1291" y="558331"/>
            <a:ext cx="2799065" cy="5760000"/>
          </a:xfrm>
          <a:prstGeom prst="roundRect">
            <a:avLst>
              <a:gd name="adj" fmla="val 500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8" name="Google Shape;418;p27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Sélectionnez </a:t>
            </a:r>
            <a:r>
              <a:rPr lang="nl-BE" b="1"/>
              <a:t>SINGLE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b="1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Appuyez sur ‘</a:t>
            </a:r>
            <a:r>
              <a:rPr lang="nl-BE" b="1"/>
              <a:t>Play Complete’ </a:t>
            </a:r>
            <a:r>
              <a:rPr lang="nl-BE"/>
              <a:t>pour terminer la phase de jeu.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</p:txBody>
      </p:sp>
      <p:pic>
        <p:nvPicPr>
          <p:cNvPr id="419" name="Google Shape;41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036" y="558331"/>
            <a:ext cx="2817337" cy="5760000"/>
          </a:xfrm>
          <a:prstGeom prst="roundRect">
            <a:avLst>
              <a:gd name="adj" fmla="val 474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0" name="Google Shape;420;p27"/>
          <p:cNvSpPr/>
          <p:nvPr/>
        </p:nvSpPr>
        <p:spPr>
          <a:xfrm>
            <a:off x="6331438" y="5555297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1" name="Google Shape;421;p27"/>
          <p:cNvSpPr/>
          <p:nvPr/>
        </p:nvSpPr>
        <p:spPr>
          <a:xfrm>
            <a:off x="8287467" y="5647407"/>
            <a:ext cx="2851906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2" name="Google Shape;422;p27"/>
          <p:cNvSpPr/>
          <p:nvPr/>
        </p:nvSpPr>
        <p:spPr>
          <a:xfrm>
            <a:off x="5180598" y="550803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423" name="Google Shape;423;p27"/>
          <p:cNvSpPr/>
          <p:nvPr/>
        </p:nvSpPr>
        <p:spPr>
          <a:xfrm>
            <a:off x="7171196" y="577833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b="1">
                <a:latin typeface="Barlow"/>
                <a:ea typeface="Barlow"/>
                <a:cs typeface="Barlow"/>
                <a:sym typeface="Barlow"/>
              </a:rPr>
              <a:t>Coup sûr - Simple</a:t>
            </a:r>
            <a:br>
              <a:rPr lang="nl-BE" b="1">
                <a:latin typeface="Barlow"/>
                <a:ea typeface="Barlow"/>
                <a:cs typeface="Barlow"/>
                <a:sym typeface="Barlow"/>
              </a:rPr>
            </a:br>
            <a:r>
              <a:rPr lang="nl-BE" b="1">
                <a:latin typeface="Barlow"/>
                <a:ea typeface="Barlow"/>
                <a:cs typeface="Barlow"/>
                <a:sym typeface="Barlow"/>
              </a:rPr>
              <a:t>(sans coureur)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29" name="Google Shape;42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5021" y="563209"/>
            <a:ext cx="2808780" cy="5760000"/>
          </a:xfrm>
          <a:prstGeom prst="roundRect">
            <a:avLst>
              <a:gd name="adj" fmla="val 529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0" name="Google Shape;430;p2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Modifiez si nécessaire et continuez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Pull = position de gauche à droite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Distance  = profondeur de la frappe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Appuyez sur ‘Continue’ pour poursuivre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Vous voyez ensuite le coureur en 1</a:t>
            </a:r>
            <a:r>
              <a:rPr lang="nl-BE" baseline="30000"/>
              <a:t>ère</a:t>
            </a:r>
            <a:r>
              <a:rPr lang="nl-BE"/>
              <a:t> base</a:t>
            </a:r>
            <a:endParaRPr/>
          </a:p>
        </p:txBody>
      </p:sp>
      <p:pic>
        <p:nvPicPr>
          <p:cNvPr id="431" name="Google Shape;43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037" y="563209"/>
            <a:ext cx="2817336" cy="5760000"/>
          </a:xfrm>
          <a:prstGeom prst="roundRect">
            <a:avLst>
              <a:gd name="adj" fmla="val 474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2" name="Google Shape;432;p28"/>
          <p:cNvSpPr/>
          <p:nvPr/>
        </p:nvSpPr>
        <p:spPr>
          <a:xfrm>
            <a:off x="5395021" y="2711614"/>
            <a:ext cx="2808780" cy="259391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3" name="Google Shape;433;p28"/>
          <p:cNvSpPr/>
          <p:nvPr/>
        </p:nvSpPr>
        <p:spPr>
          <a:xfrm>
            <a:off x="4255903" y="3468572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434" name="Google Shape;434;p28"/>
          <p:cNvSpPr/>
          <p:nvPr/>
        </p:nvSpPr>
        <p:spPr>
          <a:xfrm>
            <a:off x="4243527" y="55890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435" name="Google Shape;435;p28"/>
          <p:cNvSpPr/>
          <p:nvPr/>
        </p:nvSpPr>
        <p:spPr>
          <a:xfrm>
            <a:off x="5372046" y="5589036"/>
            <a:ext cx="2819843" cy="45097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36" name="Google Shape;436;p28"/>
          <p:cNvSpPr/>
          <p:nvPr/>
        </p:nvSpPr>
        <p:spPr>
          <a:xfrm>
            <a:off x="9371823" y="1890742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437" name="Google Shape;437;p28"/>
          <p:cNvSpPr/>
          <p:nvPr/>
        </p:nvSpPr>
        <p:spPr>
          <a:xfrm>
            <a:off x="10539791" y="1979764"/>
            <a:ext cx="525373" cy="32932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0960" y="496697"/>
            <a:ext cx="2999492" cy="59441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9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988344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Coup </a:t>
            </a:r>
            <a:r>
              <a:rPr lang="nl-BE" dirty="0" err="1"/>
              <a:t>sûr</a:t>
            </a:r>
            <a:r>
              <a:rPr lang="nl-BE" dirty="0"/>
              <a:t> - Double</a:t>
            </a:r>
            <a:br>
              <a:rPr lang="nl-BE" dirty="0"/>
            </a:br>
            <a:r>
              <a:rPr lang="nl-BE" dirty="0"/>
              <a:t>(</a:t>
            </a:r>
            <a:r>
              <a:rPr lang="nl-BE" dirty="0" err="1"/>
              <a:t>avec</a:t>
            </a:r>
            <a:r>
              <a:rPr lang="nl-BE" dirty="0"/>
              <a:t> coureur en 1B)</a:t>
            </a:r>
            <a:endParaRPr dirty="0"/>
          </a:p>
        </p:txBody>
      </p:sp>
      <p:sp>
        <p:nvSpPr>
          <p:cNvPr id="444" name="Google Shape;444;p29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Sélectionnez</a:t>
            </a:r>
            <a:r>
              <a:rPr lang="nl-BE" dirty="0"/>
              <a:t> </a:t>
            </a:r>
            <a:r>
              <a:rPr lang="nl-BE" b="1" dirty="0"/>
              <a:t>DOUBLE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Appuyez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 ‘</a:t>
            </a:r>
            <a:r>
              <a:rPr lang="nl-BE" b="1" dirty="0"/>
              <a:t>Play Complete’ </a:t>
            </a:r>
            <a:r>
              <a:rPr lang="nl-BE" dirty="0"/>
              <a:t>pour </a:t>
            </a:r>
            <a:r>
              <a:rPr lang="nl-BE" dirty="0" err="1"/>
              <a:t>terminer</a:t>
            </a:r>
            <a:r>
              <a:rPr lang="nl-BE" dirty="0"/>
              <a:t> la </a:t>
            </a:r>
            <a:r>
              <a:rPr lang="nl-BE" dirty="0" err="1"/>
              <a:t>phase</a:t>
            </a:r>
            <a:r>
              <a:rPr lang="nl-BE" dirty="0"/>
              <a:t> de jeu.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pic>
        <p:nvPicPr>
          <p:cNvPr id="445" name="Google Shape;44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093" y="549000"/>
            <a:ext cx="2811280" cy="5760000"/>
          </a:xfrm>
          <a:prstGeom prst="roundRect">
            <a:avLst>
              <a:gd name="adj" fmla="val 538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6" name="Google Shape;446;p29"/>
          <p:cNvSpPr/>
          <p:nvPr/>
        </p:nvSpPr>
        <p:spPr>
          <a:xfrm>
            <a:off x="6321321" y="5103121"/>
            <a:ext cx="898769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7" name="Google Shape;447;p29"/>
          <p:cNvSpPr/>
          <p:nvPr/>
        </p:nvSpPr>
        <p:spPr>
          <a:xfrm>
            <a:off x="5183680" y="505585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448" name="Google Shape;448;p29"/>
          <p:cNvSpPr/>
          <p:nvPr/>
        </p:nvSpPr>
        <p:spPr>
          <a:xfrm>
            <a:off x="8328093" y="5595859"/>
            <a:ext cx="2811280" cy="4454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9" name="Google Shape;449;p29"/>
          <p:cNvSpPr/>
          <p:nvPr/>
        </p:nvSpPr>
        <p:spPr>
          <a:xfrm>
            <a:off x="7191873" y="5548597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0259" y="484819"/>
            <a:ext cx="2993130" cy="594358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414871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Coup </a:t>
            </a:r>
            <a:r>
              <a:rPr lang="nl-BE" dirty="0" err="1"/>
              <a:t>sûr</a:t>
            </a:r>
            <a:r>
              <a:rPr lang="nl-BE" dirty="0"/>
              <a:t> – Double</a:t>
            </a:r>
            <a:br>
              <a:rPr lang="nl-BE" dirty="0"/>
            </a:br>
            <a:r>
              <a:rPr lang="nl-BE" dirty="0"/>
              <a:t>(</a:t>
            </a:r>
            <a:r>
              <a:rPr lang="nl-BE" dirty="0" err="1"/>
              <a:t>avec</a:t>
            </a:r>
            <a:r>
              <a:rPr lang="nl-BE" dirty="0"/>
              <a:t> coureur en 1B)</a:t>
            </a:r>
            <a:endParaRPr dirty="0"/>
          </a:p>
        </p:txBody>
      </p:sp>
      <p:pic>
        <p:nvPicPr>
          <p:cNvPr id="456" name="Google Shape;456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88364" y="544547"/>
            <a:ext cx="2821894" cy="5760000"/>
          </a:xfrm>
          <a:prstGeom prst="roundRect">
            <a:avLst>
              <a:gd name="adj" fmla="val 7078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7" name="Google Shape;457;p3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 dirty="0" err="1"/>
              <a:t>Modifiez</a:t>
            </a:r>
            <a:r>
              <a:rPr lang="nl-BE" dirty="0"/>
              <a:t> si nécessaire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/>
              <a:t>Pull = </a:t>
            </a:r>
            <a:r>
              <a:rPr lang="nl-BE" dirty="0" err="1"/>
              <a:t>position</a:t>
            </a:r>
            <a:r>
              <a:rPr lang="nl-BE" dirty="0"/>
              <a:t> de </a:t>
            </a:r>
            <a:r>
              <a:rPr lang="nl-BE" dirty="0" err="1"/>
              <a:t>gauche</a:t>
            </a:r>
            <a:r>
              <a:rPr lang="nl-BE" dirty="0"/>
              <a:t> à </a:t>
            </a:r>
            <a:r>
              <a:rPr lang="nl-BE" dirty="0" err="1"/>
              <a:t>droite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 dirty="0" err="1"/>
              <a:t>Distance</a:t>
            </a:r>
            <a:r>
              <a:rPr lang="nl-BE" dirty="0"/>
              <a:t>  = </a:t>
            </a:r>
            <a:r>
              <a:rPr lang="nl-BE" dirty="0" err="1"/>
              <a:t>profondeur</a:t>
            </a:r>
            <a:r>
              <a:rPr lang="nl-BE" dirty="0"/>
              <a:t> de la frappe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 dirty="0" err="1"/>
              <a:t>Appuyez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 ‘Continue’ pour </a:t>
            </a:r>
            <a:r>
              <a:rPr lang="nl-BE" dirty="0" err="1"/>
              <a:t>poursuivre</a:t>
            </a: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voyez</a:t>
            </a:r>
            <a:r>
              <a:rPr lang="nl-BE" dirty="0"/>
              <a:t> </a:t>
            </a:r>
            <a:r>
              <a:rPr lang="nl-BE" dirty="0" err="1"/>
              <a:t>ensuite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dernier </a:t>
            </a:r>
            <a:r>
              <a:rPr lang="nl-BE" dirty="0" err="1"/>
              <a:t>frappeur</a:t>
            </a:r>
            <a:r>
              <a:rPr lang="nl-BE" dirty="0"/>
              <a:t> comme coureur en 2</a:t>
            </a:r>
            <a:r>
              <a:rPr lang="nl-BE" baseline="30000" dirty="0"/>
              <a:t>ème</a:t>
            </a:r>
            <a:r>
              <a:rPr lang="nl-BE" dirty="0"/>
              <a:t> base et </a:t>
            </a:r>
            <a:r>
              <a:rPr lang="nl-BE" dirty="0" err="1"/>
              <a:t>le</a:t>
            </a:r>
            <a:r>
              <a:rPr lang="nl-BE" dirty="0"/>
              <a:t> coureur </a:t>
            </a:r>
            <a:r>
              <a:rPr lang="nl-BE" dirty="0" err="1"/>
              <a:t>qui</a:t>
            </a:r>
            <a:r>
              <a:rPr lang="nl-BE" dirty="0"/>
              <a:t> </a:t>
            </a:r>
            <a:r>
              <a:rPr lang="nl-BE" dirty="0" err="1"/>
              <a:t>était</a:t>
            </a:r>
            <a:r>
              <a:rPr lang="nl-BE" dirty="0"/>
              <a:t> en 1</a:t>
            </a:r>
            <a:r>
              <a:rPr lang="nl-BE" baseline="30000" dirty="0"/>
              <a:t>ère</a:t>
            </a:r>
            <a:r>
              <a:rPr lang="nl-BE" dirty="0"/>
              <a:t> base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maintenant</a:t>
            </a:r>
            <a:r>
              <a:rPr lang="nl-BE" dirty="0"/>
              <a:t> en  3</a:t>
            </a:r>
            <a:r>
              <a:rPr lang="nl-BE" baseline="30000" dirty="0"/>
              <a:t>àme</a:t>
            </a:r>
            <a:r>
              <a:rPr lang="nl-BE" dirty="0"/>
              <a:t> base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sp>
        <p:nvSpPr>
          <p:cNvPr id="458" name="Google Shape;458;p30"/>
          <p:cNvSpPr/>
          <p:nvPr/>
        </p:nvSpPr>
        <p:spPr>
          <a:xfrm>
            <a:off x="4255903" y="3468572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459" name="Google Shape;459;p30"/>
          <p:cNvSpPr/>
          <p:nvPr/>
        </p:nvSpPr>
        <p:spPr>
          <a:xfrm>
            <a:off x="5395021" y="2711614"/>
            <a:ext cx="2808780" cy="259391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4243527" y="55890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461" name="Google Shape;461;p30"/>
          <p:cNvSpPr/>
          <p:nvPr/>
        </p:nvSpPr>
        <p:spPr>
          <a:xfrm>
            <a:off x="5372046" y="5589036"/>
            <a:ext cx="2819843" cy="45097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2" name="Google Shape;462;p30"/>
          <p:cNvSpPr/>
          <p:nvPr/>
        </p:nvSpPr>
        <p:spPr>
          <a:xfrm>
            <a:off x="8191889" y="12159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463" name="Google Shape;463;p30"/>
          <p:cNvSpPr/>
          <p:nvPr/>
        </p:nvSpPr>
        <p:spPr>
          <a:xfrm>
            <a:off x="9449579" y="1293091"/>
            <a:ext cx="590348" cy="35747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4" name="Google Shape;464;p30"/>
          <p:cNvSpPr/>
          <p:nvPr/>
        </p:nvSpPr>
        <p:spPr>
          <a:xfrm>
            <a:off x="8345833" y="1939636"/>
            <a:ext cx="590348" cy="36209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5" name="Google Shape;465;p30"/>
          <p:cNvSpPr/>
          <p:nvPr/>
        </p:nvSpPr>
        <p:spPr>
          <a:xfrm>
            <a:off x="7198046" y="186706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1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Avance des coureurs</a:t>
            </a:r>
            <a:endParaRPr/>
          </a:p>
        </p:txBody>
      </p:sp>
      <p:sp>
        <p:nvSpPr>
          <p:cNvPr id="472" name="Google Shape;472;p31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413587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Avance du coureur -</a:t>
            </a:r>
            <a:br>
              <a:rPr lang="nl-BE" dirty="0"/>
            </a:br>
            <a:r>
              <a:rPr lang="nl-BE" dirty="0"/>
              <a:t>Vol de base</a:t>
            </a:r>
            <a:endParaRPr dirty="0"/>
          </a:p>
        </p:txBody>
      </p:sp>
      <p:sp>
        <p:nvSpPr>
          <p:cNvPr id="478" name="Google Shape;478;p32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Situation de départ: </a:t>
            </a:r>
            <a:r>
              <a:rPr lang="nl-BE" b="1"/>
              <a:t>KEMP</a:t>
            </a:r>
            <a:r>
              <a:rPr lang="nl-BE"/>
              <a:t> est en 1</a:t>
            </a:r>
            <a:r>
              <a:rPr lang="nl-BE" baseline="30000"/>
              <a:t>ère</a:t>
            </a:r>
            <a:r>
              <a:rPr lang="nl-BE"/>
              <a:t> base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Le premier lancer est une  ‘balle’ et à ce moment </a:t>
            </a:r>
            <a:r>
              <a:rPr lang="nl-BE" b="1"/>
              <a:t>KEMP </a:t>
            </a:r>
            <a:r>
              <a:rPr lang="nl-BE"/>
              <a:t>vole la 2</a:t>
            </a:r>
            <a:r>
              <a:rPr lang="nl-BE" baseline="30000"/>
              <a:t>ème</a:t>
            </a:r>
            <a:r>
              <a:rPr lang="nl-BE"/>
              <a:t> base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Indiquez le lancer (Ball)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La balle apparaît sur le scoreboard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Cliquez sur </a:t>
            </a:r>
            <a:r>
              <a:rPr lang="nl-BE" b="1"/>
              <a:t>KEMP</a:t>
            </a:r>
            <a:endParaRPr/>
          </a:p>
        </p:txBody>
      </p:sp>
      <p:pic>
        <p:nvPicPr>
          <p:cNvPr id="479" name="Google Shape;47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0960" y="491775"/>
            <a:ext cx="2999492" cy="594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3578" y="556832"/>
            <a:ext cx="2795173" cy="574771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2"/>
          <p:cNvSpPr/>
          <p:nvPr/>
        </p:nvSpPr>
        <p:spPr>
          <a:xfrm>
            <a:off x="7249126" y="5561540"/>
            <a:ext cx="947879" cy="45661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2" name="Google Shape;482;p32"/>
          <p:cNvSpPr/>
          <p:nvPr/>
        </p:nvSpPr>
        <p:spPr>
          <a:xfrm>
            <a:off x="6096000" y="547815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483" name="Google Shape;483;p32"/>
          <p:cNvSpPr/>
          <p:nvPr/>
        </p:nvSpPr>
        <p:spPr>
          <a:xfrm>
            <a:off x="9366495" y="186647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484" name="Google Shape;484;p32"/>
          <p:cNvSpPr/>
          <p:nvPr/>
        </p:nvSpPr>
        <p:spPr>
          <a:xfrm>
            <a:off x="10519621" y="1954286"/>
            <a:ext cx="610422" cy="3643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8538421" y="954161"/>
            <a:ext cx="610422" cy="3643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486" name="Google Shape;486;p32"/>
          <p:cNvCxnSpPr>
            <a:stCxn id="481" idx="0"/>
            <a:endCxn id="485" idx="2"/>
          </p:cNvCxnSpPr>
          <p:nvPr/>
        </p:nvCxnSpPr>
        <p:spPr>
          <a:xfrm rot="10800000" flipH="1">
            <a:off x="7723066" y="1318640"/>
            <a:ext cx="1120500" cy="4242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3"/>
          <p:cNvSpPr txBox="1">
            <a:spLocks noGrp="1"/>
          </p:cNvSpPr>
          <p:nvPr>
            <p:ph type="title"/>
          </p:nvPr>
        </p:nvSpPr>
        <p:spPr>
          <a:xfrm>
            <a:off x="1076026" y="362610"/>
            <a:ext cx="4187080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Avance du coureur - </a:t>
            </a:r>
            <a:br>
              <a:rPr lang="nl-BE" dirty="0"/>
            </a:br>
            <a:r>
              <a:rPr lang="nl-BE" dirty="0"/>
              <a:t>Vol de base</a:t>
            </a:r>
            <a:endParaRPr dirty="0"/>
          </a:p>
        </p:txBody>
      </p:sp>
      <p:sp>
        <p:nvSpPr>
          <p:cNvPr id="492" name="Google Shape;492;p33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Indiquez ‘</a:t>
            </a:r>
            <a:r>
              <a:rPr lang="nl-BE" b="1"/>
              <a:t>Stolen Base</a:t>
            </a:r>
            <a:r>
              <a:rPr lang="nl-BE"/>
              <a:t>’ dans la section ‘sur le dernier lancer (‘</a:t>
            </a:r>
            <a:r>
              <a:rPr lang="nl-BE" b="1"/>
              <a:t>On Last Pitch</a:t>
            </a:r>
            <a:r>
              <a:rPr lang="nl-BE"/>
              <a:t>)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Vous voyez maintenant que </a:t>
            </a:r>
            <a:r>
              <a:rPr lang="nl-BE" b="1"/>
              <a:t>KEMP</a:t>
            </a:r>
            <a:r>
              <a:rPr lang="nl-BE"/>
              <a:t> est avancé en 2</a:t>
            </a:r>
            <a:r>
              <a:rPr lang="nl-BE" baseline="30000"/>
              <a:t>ème</a:t>
            </a:r>
            <a:r>
              <a:rPr lang="nl-BE"/>
              <a:t> base</a:t>
            </a:r>
            <a:endParaRPr baseline="30000"/>
          </a:p>
        </p:txBody>
      </p:sp>
      <p:pic>
        <p:nvPicPr>
          <p:cNvPr id="493" name="Google Shape;4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254" y="553288"/>
            <a:ext cx="2819195" cy="5751259"/>
          </a:xfrm>
          <a:prstGeom prst="roundRect">
            <a:avLst>
              <a:gd name="adj" fmla="val 603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4" name="Google Shape;494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36665" y="553288"/>
            <a:ext cx="2802086" cy="5751259"/>
          </a:xfrm>
          <a:prstGeom prst="roundRect">
            <a:avLst>
              <a:gd name="adj" fmla="val 423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5" name="Google Shape;495;p33"/>
          <p:cNvSpPr/>
          <p:nvPr/>
        </p:nvSpPr>
        <p:spPr>
          <a:xfrm>
            <a:off x="6692933" y="1726876"/>
            <a:ext cx="1335700" cy="30289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6" name="Google Shape;496;p33"/>
          <p:cNvSpPr/>
          <p:nvPr/>
        </p:nvSpPr>
        <p:spPr>
          <a:xfrm>
            <a:off x="5594474" y="160832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497" name="Google Shape;497;p33"/>
          <p:cNvSpPr/>
          <p:nvPr/>
        </p:nvSpPr>
        <p:spPr>
          <a:xfrm>
            <a:off x="8336665" y="12159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498" name="Google Shape;498;p33"/>
          <p:cNvSpPr/>
          <p:nvPr/>
        </p:nvSpPr>
        <p:spPr>
          <a:xfrm>
            <a:off x="9416665" y="1334454"/>
            <a:ext cx="623262" cy="39242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99" name="Google Shape;499;p33"/>
          <p:cNvSpPr/>
          <p:nvPr/>
        </p:nvSpPr>
        <p:spPr>
          <a:xfrm>
            <a:off x="6693136" y="1177104"/>
            <a:ext cx="1332000" cy="180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500" name="Google Shape;500;p33"/>
          <p:cNvCxnSpPr>
            <a:stCxn id="499" idx="2"/>
            <a:endCxn id="495" idx="0"/>
          </p:cNvCxnSpPr>
          <p:nvPr/>
        </p:nvCxnSpPr>
        <p:spPr>
          <a:xfrm>
            <a:off x="7359136" y="1357104"/>
            <a:ext cx="1500" cy="36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Avance sur une balle frappée	</a:t>
            </a:r>
            <a:endParaRPr/>
          </a:p>
        </p:txBody>
      </p:sp>
      <p:sp>
        <p:nvSpPr>
          <p:cNvPr id="506" name="Google Shape;506;p34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Situation de départ: </a:t>
            </a:r>
            <a:r>
              <a:rPr lang="nl-BE" b="1"/>
              <a:t>KEMP</a:t>
            </a:r>
            <a:r>
              <a:rPr lang="nl-BE"/>
              <a:t> est en 1</a:t>
            </a:r>
            <a:r>
              <a:rPr lang="nl-BE" baseline="30000"/>
              <a:t>ère</a:t>
            </a:r>
            <a:r>
              <a:rPr lang="nl-BE"/>
              <a:t> base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b="1"/>
              <a:t>BERNADINA</a:t>
            </a:r>
            <a:r>
              <a:rPr lang="nl-BE"/>
              <a:t> frappe la balle au champ droit (RF) et est sauf en 1</a:t>
            </a:r>
            <a:r>
              <a:rPr lang="nl-BE" baseline="30000"/>
              <a:t>ère</a:t>
            </a:r>
            <a:r>
              <a:rPr lang="nl-BE"/>
              <a:t> base. </a:t>
            </a:r>
            <a:r>
              <a:rPr lang="nl-BE" b="1"/>
              <a:t>KEMP</a:t>
            </a:r>
            <a:r>
              <a:rPr lang="nl-BE"/>
              <a:t> réussi à avancer sur la frappe jusqu’en 3</a:t>
            </a:r>
            <a:r>
              <a:rPr lang="nl-BE" baseline="30000"/>
              <a:t>ème</a:t>
            </a:r>
            <a:r>
              <a:rPr lang="nl-BE"/>
              <a:t> base.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Sélectionnez </a:t>
            </a:r>
            <a:r>
              <a:rPr lang="nl-BE" b="1"/>
              <a:t>SINGLE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b="1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‘Any other runner advance or outs?’ </a:t>
            </a:r>
            <a:br>
              <a:rPr lang="nl-BE"/>
            </a:br>
            <a:r>
              <a:rPr lang="nl-BE"/>
              <a:t>(</a:t>
            </a:r>
            <a:r>
              <a:rPr lang="nl-BE" i="1"/>
              <a:t>Y a-t-il une avance d’un autre coureur ou retraits?</a:t>
            </a:r>
            <a:r>
              <a:rPr lang="nl-BE"/>
              <a:t>)</a:t>
            </a:r>
            <a:br>
              <a:rPr lang="nl-BE"/>
            </a:br>
            <a:r>
              <a:rPr lang="nl-BE"/>
              <a:t>Cliquez sur  </a:t>
            </a:r>
            <a:r>
              <a:rPr lang="nl-BE" b="1"/>
              <a:t>KEMP</a:t>
            </a:r>
            <a:r>
              <a:rPr lang="nl-BE"/>
              <a:t> 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b="1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b="1"/>
          </a:p>
        </p:txBody>
      </p:sp>
      <p:pic>
        <p:nvPicPr>
          <p:cNvPr id="507" name="Google Shape;5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0960" y="496697"/>
            <a:ext cx="2999492" cy="594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13946" y="544579"/>
            <a:ext cx="2816095" cy="5759968"/>
          </a:xfrm>
          <a:prstGeom prst="roundRect">
            <a:avLst>
              <a:gd name="adj" fmla="val 452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9" name="Google Shape;509;p34"/>
          <p:cNvSpPr/>
          <p:nvPr/>
        </p:nvSpPr>
        <p:spPr>
          <a:xfrm>
            <a:off x="5201107" y="554511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6324601" y="5606143"/>
            <a:ext cx="914400" cy="41365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1" name="Google Shape;511;p34"/>
          <p:cNvSpPr/>
          <p:nvPr/>
        </p:nvSpPr>
        <p:spPr>
          <a:xfrm>
            <a:off x="8270452" y="12159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512" name="Google Shape;512;p34"/>
          <p:cNvSpPr/>
          <p:nvPr/>
        </p:nvSpPr>
        <p:spPr>
          <a:xfrm>
            <a:off x="9424854" y="1320801"/>
            <a:ext cx="605837" cy="35098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Avance sur une balle frappée</a:t>
            </a:r>
            <a:endParaRPr/>
          </a:p>
        </p:txBody>
      </p:sp>
      <p:pic>
        <p:nvPicPr>
          <p:cNvPr id="519" name="Google Shape;519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4330" y="557076"/>
            <a:ext cx="2797486" cy="5747471"/>
          </a:xfrm>
          <a:prstGeom prst="roundRect">
            <a:avLst>
              <a:gd name="adj" fmla="val 626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20" name="Google Shape;520;p3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Appuyez sur ‘Sur le jeu’ (‘</a:t>
            </a:r>
            <a:r>
              <a:rPr lang="nl-BE" b="1"/>
              <a:t>On Play (1B)</a:t>
            </a:r>
            <a:r>
              <a:rPr lang="nl-BE"/>
              <a:t> )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 b="1"/>
              <a:t>KEMP </a:t>
            </a:r>
            <a:r>
              <a:rPr lang="nl-BE"/>
              <a:t>apparaît maintenant sur la 3</a:t>
            </a:r>
            <a:r>
              <a:rPr lang="nl-BE" baseline="30000"/>
              <a:t>ème</a:t>
            </a:r>
            <a:r>
              <a:rPr lang="nl-BE"/>
              <a:t> base</a:t>
            </a:r>
            <a:endParaRPr b="1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Pour terminer la phase de jeu appuyez sur ‘</a:t>
            </a:r>
            <a:r>
              <a:rPr lang="nl-BE" b="1"/>
              <a:t>Play Complete</a:t>
            </a:r>
            <a:r>
              <a:rPr lang="nl-BE"/>
              <a:t>’ 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</p:txBody>
      </p:sp>
      <p:pic>
        <p:nvPicPr>
          <p:cNvPr id="521" name="Google Shape;521;p35" descr="Afbeelding met tekst, elektronica, schermafbeelding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2427" y="557076"/>
            <a:ext cx="2806324" cy="5747471"/>
          </a:xfrm>
          <a:prstGeom prst="roundRect">
            <a:avLst>
              <a:gd name="adj" fmla="val 53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22" name="Google Shape;522;p35"/>
          <p:cNvSpPr/>
          <p:nvPr/>
        </p:nvSpPr>
        <p:spPr>
          <a:xfrm>
            <a:off x="4435405" y="104700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523" name="Google Shape;523;p35"/>
          <p:cNvSpPr/>
          <p:nvPr/>
        </p:nvSpPr>
        <p:spPr>
          <a:xfrm>
            <a:off x="5549930" y="1198519"/>
            <a:ext cx="2476470" cy="28738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4" name="Google Shape;524;p35"/>
          <p:cNvSpPr/>
          <p:nvPr/>
        </p:nvSpPr>
        <p:spPr>
          <a:xfrm>
            <a:off x="7252427" y="242784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525" name="Google Shape;525;p35"/>
          <p:cNvSpPr/>
          <p:nvPr/>
        </p:nvSpPr>
        <p:spPr>
          <a:xfrm>
            <a:off x="8417821" y="2512291"/>
            <a:ext cx="541452" cy="32924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6" name="Google Shape;526;p35"/>
          <p:cNvSpPr/>
          <p:nvPr/>
        </p:nvSpPr>
        <p:spPr>
          <a:xfrm>
            <a:off x="7178340" y="555435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527" name="Google Shape;527;p35"/>
          <p:cNvSpPr/>
          <p:nvPr/>
        </p:nvSpPr>
        <p:spPr>
          <a:xfrm>
            <a:off x="8337281" y="5562432"/>
            <a:ext cx="2806322" cy="53191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Avance sur une balle frappée</a:t>
            </a:r>
            <a:endParaRPr/>
          </a:p>
        </p:txBody>
      </p:sp>
      <p:sp>
        <p:nvSpPr>
          <p:cNvPr id="533" name="Google Shape;533;p36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6"/>
            </a:pPr>
            <a:r>
              <a:rPr lang="nl-BE"/>
              <a:t>Modifiez si nécessaire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Pull =position de gauche à droite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Distance  = profondeur de la frappe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6"/>
            </a:pPr>
            <a:r>
              <a:rPr lang="nl-BE"/>
              <a:t>Appuyez sur  ‘</a:t>
            </a:r>
            <a:r>
              <a:rPr lang="nl-BE" b="1"/>
              <a:t>Continue</a:t>
            </a:r>
            <a:r>
              <a:rPr lang="nl-BE"/>
              <a:t>’ pour poursuivre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</p:txBody>
      </p:sp>
      <p:pic>
        <p:nvPicPr>
          <p:cNvPr id="534" name="Google Shape;5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1497" y="554245"/>
            <a:ext cx="2812485" cy="5747468"/>
          </a:xfrm>
          <a:prstGeom prst="roundRect">
            <a:avLst>
              <a:gd name="adj" fmla="val 632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35" name="Google Shape;535;p36"/>
          <p:cNvSpPr/>
          <p:nvPr/>
        </p:nvSpPr>
        <p:spPr>
          <a:xfrm>
            <a:off x="5542556" y="3355223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/>
          </a:p>
        </p:txBody>
      </p:sp>
      <p:sp>
        <p:nvSpPr>
          <p:cNvPr id="536" name="Google Shape;536;p36"/>
          <p:cNvSpPr/>
          <p:nvPr/>
        </p:nvSpPr>
        <p:spPr>
          <a:xfrm>
            <a:off x="6681533" y="2629887"/>
            <a:ext cx="2806322" cy="270873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7" name="Google Shape;537;p36"/>
          <p:cNvSpPr/>
          <p:nvPr/>
        </p:nvSpPr>
        <p:spPr>
          <a:xfrm>
            <a:off x="5542556" y="5521609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/>
          </a:p>
        </p:txBody>
      </p:sp>
      <p:sp>
        <p:nvSpPr>
          <p:cNvPr id="538" name="Google Shape;538;p36"/>
          <p:cNvSpPr/>
          <p:nvPr/>
        </p:nvSpPr>
        <p:spPr>
          <a:xfrm>
            <a:off x="6681533" y="5570346"/>
            <a:ext cx="2806322" cy="44252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463A8-D4AD-073C-D4C7-41CB875B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Préambule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58646E-1885-0999-49B6-C3816DEC3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838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7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 dirty="0" err="1"/>
              <a:t>Remplacements</a:t>
            </a:r>
            <a:endParaRPr dirty="0"/>
          </a:p>
        </p:txBody>
      </p:sp>
      <p:sp>
        <p:nvSpPr>
          <p:cNvPr id="544" name="Google Shape;544;p37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Remplacement</a:t>
            </a:r>
            <a:br>
              <a:rPr lang="nl-BE" dirty="0"/>
            </a:br>
            <a:r>
              <a:rPr lang="nl-BE" dirty="0" err="1"/>
              <a:t>basique</a:t>
            </a:r>
            <a:endParaRPr dirty="0"/>
          </a:p>
        </p:txBody>
      </p:sp>
      <p:pic>
        <p:nvPicPr>
          <p:cNvPr id="550" name="Google Shape;550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1889" y="561975"/>
            <a:ext cx="2799130" cy="5742572"/>
          </a:xfrm>
          <a:prstGeom prst="roundRect">
            <a:avLst>
              <a:gd name="adj" fmla="val 453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1" name="Google Shape;551;p3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 dirty="0"/>
              <a:t>Changement annoncé: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b="1" dirty="0"/>
              <a:t>#26 POMA </a:t>
            </a:r>
            <a:r>
              <a:rPr lang="nl-BE" b="1" dirty="0" err="1"/>
              <a:t>Sebastiano</a:t>
            </a:r>
            <a:r>
              <a:rPr lang="nl-BE" b="1" dirty="0"/>
              <a:t> </a:t>
            </a:r>
            <a:r>
              <a:rPr lang="nl-BE" dirty="0" err="1"/>
              <a:t>est</a:t>
            </a:r>
            <a:r>
              <a:rPr lang="nl-BE" dirty="0"/>
              <a:t> </a:t>
            </a:r>
            <a:r>
              <a:rPr lang="nl-BE" dirty="0" err="1"/>
              <a:t>remplacé</a:t>
            </a:r>
            <a:r>
              <a:rPr lang="nl-BE" dirty="0"/>
              <a:t> par</a:t>
            </a:r>
            <a:br>
              <a:rPr lang="nl-BE" dirty="0"/>
            </a:br>
            <a:r>
              <a:rPr lang="nl-BE" b="1" dirty="0"/>
              <a:t>#28 CELLI</a:t>
            </a:r>
            <a:r>
              <a:rPr lang="nl-BE" dirty="0"/>
              <a:t> </a:t>
            </a:r>
            <a:r>
              <a:rPr lang="nl-BE" b="1" dirty="0" err="1"/>
              <a:t>Federico</a:t>
            </a:r>
            <a:endParaRPr b="1"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Cliquez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scoreboard</a:t>
            </a:r>
            <a:endParaRPr dirty="0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dirty="0" err="1"/>
              <a:t>L’alignement</a:t>
            </a:r>
            <a:r>
              <a:rPr lang="nl-BE" dirty="0"/>
              <a:t> de </a:t>
            </a:r>
            <a:r>
              <a:rPr lang="nl-BE" dirty="0" err="1"/>
              <a:t>l’équipe</a:t>
            </a:r>
            <a:r>
              <a:rPr lang="nl-BE" dirty="0"/>
              <a:t> en attaque </a:t>
            </a:r>
            <a:r>
              <a:rPr lang="nl-BE" dirty="0" err="1"/>
              <a:t>apparaît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dirty="0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2"/>
            </a:pPr>
            <a:r>
              <a:rPr lang="nl-BE" dirty="0" err="1"/>
              <a:t>Vérifiez</a:t>
            </a:r>
            <a:r>
              <a:rPr lang="nl-BE" dirty="0"/>
              <a:t> si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avez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bon alignement et </a:t>
            </a:r>
            <a:r>
              <a:rPr lang="nl-BE" dirty="0" err="1"/>
              <a:t>cliquez</a:t>
            </a:r>
            <a:r>
              <a:rPr lang="nl-BE" dirty="0"/>
              <a:t> </a:t>
            </a:r>
            <a:r>
              <a:rPr lang="nl-BE" dirty="0" err="1"/>
              <a:t>sur</a:t>
            </a:r>
            <a:r>
              <a:rPr lang="nl-BE" dirty="0"/>
              <a:t> </a:t>
            </a:r>
            <a:r>
              <a:rPr lang="nl-BE" b="1" dirty="0"/>
              <a:t>#26 POMA </a:t>
            </a:r>
            <a:r>
              <a:rPr lang="nl-BE" b="1" dirty="0" err="1"/>
              <a:t>Sebastiano</a:t>
            </a:r>
            <a:endParaRPr dirty="0"/>
          </a:p>
        </p:txBody>
      </p:sp>
      <p:pic>
        <p:nvPicPr>
          <p:cNvPr id="552" name="Google Shape;552;p38" descr="Afbeelding met taf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2396" y="561975"/>
            <a:ext cx="2807646" cy="5742572"/>
          </a:xfrm>
          <a:prstGeom prst="roundRect">
            <a:avLst>
              <a:gd name="adj" fmla="val 829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3" name="Google Shape;553;p38"/>
          <p:cNvSpPr/>
          <p:nvPr/>
        </p:nvSpPr>
        <p:spPr>
          <a:xfrm>
            <a:off x="4231201" y="73505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554" name="Google Shape;554;p38"/>
          <p:cNvSpPr/>
          <p:nvPr/>
        </p:nvSpPr>
        <p:spPr>
          <a:xfrm rot="-3119434">
            <a:off x="8048725" y="149907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555" name="Google Shape;555;p38"/>
          <p:cNvSpPr/>
          <p:nvPr/>
        </p:nvSpPr>
        <p:spPr>
          <a:xfrm>
            <a:off x="5381889" y="553453"/>
            <a:ext cx="2806322" cy="70940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6" name="Google Shape;556;p38"/>
          <p:cNvSpPr/>
          <p:nvPr/>
        </p:nvSpPr>
        <p:spPr>
          <a:xfrm>
            <a:off x="8357078" y="1131197"/>
            <a:ext cx="2806322" cy="20807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7" name="Google Shape;557;p38"/>
          <p:cNvSpPr/>
          <p:nvPr/>
        </p:nvSpPr>
        <p:spPr>
          <a:xfrm>
            <a:off x="10093233" y="5680659"/>
            <a:ext cx="1036809" cy="37179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8" name="Google Shape;558;p38"/>
          <p:cNvSpPr/>
          <p:nvPr/>
        </p:nvSpPr>
        <p:spPr>
          <a:xfrm>
            <a:off x="9013233" y="578245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9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Remplacement </a:t>
            </a:r>
            <a:r>
              <a:rPr lang="nl-BE" dirty="0" err="1"/>
              <a:t>basique</a:t>
            </a:r>
            <a:endParaRPr dirty="0"/>
          </a:p>
        </p:txBody>
      </p:sp>
      <p:pic>
        <p:nvPicPr>
          <p:cNvPr id="564" name="Google Shape;564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8094" y="562635"/>
            <a:ext cx="2802451" cy="5741912"/>
          </a:xfrm>
          <a:prstGeom prst="roundRect">
            <a:avLst>
              <a:gd name="adj" fmla="val 827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5" name="Google Shape;565;p39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Cliquez sur ‘</a:t>
            </a:r>
            <a:r>
              <a:rPr lang="nl-BE" b="1"/>
              <a:t>Add Substitute</a:t>
            </a:r>
            <a:r>
              <a:rPr lang="nl-BE"/>
              <a:t>’ (ajouter un remplaçant)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3"/>
            </a:pPr>
            <a:r>
              <a:rPr lang="nl-BE"/>
              <a:t>Dans cette situation vous cherchez le joueur </a:t>
            </a:r>
            <a:r>
              <a:rPr lang="nl-BE" b="1"/>
              <a:t>#28 CELLI Federico</a:t>
            </a:r>
            <a:br>
              <a:rPr lang="nl-BE"/>
            </a:br>
            <a:r>
              <a:rPr lang="nl-BE"/>
              <a:t>Appuyez sur ‘</a:t>
            </a:r>
            <a:r>
              <a:rPr lang="nl-BE" b="1"/>
              <a:t>CELLI #28</a:t>
            </a:r>
            <a:r>
              <a:rPr lang="nl-BE"/>
              <a:t>’</a:t>
            </a:r>
            <a:endParaRPr/>
          </a:p>
        </p:txBody>
      </p:sp>
      <p:pic>
        <p:nvPicPr>
          <p:cNvPr id="566" name="Google Shape;566;p39" descr="Afbeelding met tekst, scorebor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8900" y="562635"/>
            <a:ext cx="2767542" cy="5741912"/>
          </a:xfrm>
          <a:prstGeom prst="roundRect">
            <a:avLst>
              <a:gd name="adj" fmla="val 6598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7" name="Google Shape;567;p39"/>
          <p:cNvSpPr/>
          <p:nvPr/>
        </p:nvSpPr>
        <p:spPr>
          <a:xfrm>
            <a:off x="4493150" y="225609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568" name="Google Shape;568;p39"/>
          <p:cNvSpPr/>
          <p:nvPr/>
        </p:nvSpPr>
        <p:spPr>
          <a:xfrm>
            <a:off x="7462641" y="412645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569" name="Google Shape;569;p39"/>
          <p:cNvSpPr/>
          <p:nvPr/>
        </p:nvSpPr>
        <p:spPr>
          <a:xfrm>
            <a:off x="5572578" y="2264603"/>
            <a:ext cx="2426113" cy="46693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70" name="Google Shape;570;p39"/>
          <p:cNvSpPr/>
          <p:nvPr/>
        </p:nvSpPr>
        <p:spPr>
          <a:xfrm>
            <a:off x="8549614" y="4024130"/>
            <a:ext cx="2426113" cy="78801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403" y="561975"/>
            <a:ext cx="2806370" cy="5742572"/>
          </a:xfrm>
          <a:prstGeom prst="roundRect">
            <a:avLst>
              <a:gd name="adj" fmla="val 859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76" name="Google Shape;576;p4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Remplacement </a:t>
            </a:r>
            <a:r>
              <a:rPr lang="nl-BE" dirty="0" err="1"/>
              <a:t>basique</a:t>
            </a:r>
            <a:endParaRPr dirty="0"/>
          </a:p>
        </p:txBody>
      </p:sp>
      <p:pic>
        <p:nvPicPr>
          <p:cNvPr id="577" name="Google Shape;577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76409" y="561975"/>
            <a:ext cx="2795844" cy="5723522"/>
          </a:xfrm>
          <a:prstGeom prst="roundRect">
            <a:avLst>
              <a:gd name="adj" fmla="val 6388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78" name="Google Shape;578;p4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5"/>
            </a:pPr>
            <a:r>
              <a:rPr lang="nl-BE"/>
              <a:t>Vous voyez maintenant </a:t>
            </a:r>
            <a:r>
              <a:rPr lang="nl-BE" b="1"/>
              <a:t>CELLI Frederico </a:t>
            </a:r>
            <a:r>
              <a:rPr lang="nl-BE"/>
              <a:t>à la frappe à la place de  </a:t>
            </a:r>
            <a:r>
              <a:rPr lang="nl-BE" b="1"/>
              <a:t>POMA Sebastiano</a:t>
            </a:r>
            <a:endParaRPr b="1"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 b="1"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5"/>
            </a:pPr>
            <a:r>
              <a:rPr lang="nl-BE"/>
              <a:t>Terminez la manche. Après 3 retraits appuyez sur ‘</a:t>
            </a:r>
            <a:r>
              <a:rPr lang="nl-BE" b="1"/>
              <a:t>Continue</a:t>
            </a:r>
            <a:r>
              <a:rPr lang="nl-BE"/>
              <a:t>’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b="1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Situation: </a:t>
            </a:r>
            <a:br>
              <a:rPr lang="nl-BE" b="1"/>
            </a:br>
            <a:r>
              <a:rPr lang="nl-BE" b="1"/>
              <a:t>#28 CELLI Federico </a:t>
            </a:r>
            <a:r>
              <a:rPr lang="nl-BE"/>
              <a:t>va à la position 8 (CF)</a:t>
            </a:r>
            <a:br>
              <a:rPr lang="nl-BE"/>
            </a:br>
            <a:r>
              <a:rPr lang="nl-BE" b="1"/>
              <a:t>#44 ANDREOLI John</a:t>
            </a:r>
            <a:r>
              <a:rPr lang="nl-BE"/>
              <a:t> va à la position  7 (LF)</a:t>
            </a:r>
            <a:endParaRPr b="1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b="1"/>
          </a:p>
        </p:txBody>
      </p:sp>
      <p:sp>
        <p:nvSpPr>
          <p:cNvPr id="579" name="Google Shape;579;p40"/>
          <p:cNvSpPr/>
          <p:nvPr/>
        </p:nvSpPr>
        <p:spPr>
          <a:xfrm>
            <a:off x="4836409" y="245005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/>
          </a:p>
        </p:txBody>
      </p:sp>
      <p:sp>
        <p:nvSpPr>
          <p:cNvPr id="580" name="Google Shape;580;p40"/>
          <p:cNvSpPr/>
          <p:nvPr/>
        </p:nvSpPr>
        <p:spPr>
          <a:xfrm>
            <a:off x="5953684" y="2486588"/>
            <a:ext cx="1694025" cy="540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1" name="Google Shape;581;p40"/>
          <p:cNvSpPr/>
          <p:nvPr/>
        </p:nvSpPr>
        <p:spPr>
          <a:xfrm>
            <a:off x="8338126" y="5569001"/>
            <a:ext cx="2791916" cy="48767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82" name="Google Shape;582;p40"/>
          <p:cNvSpPr/>
          <p:nvPr/>
        </p:nvSpPr>
        <p:spPr>
          <a:xfrm>
            <a:off x="7258126" y="557671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1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Substitution basique</a:t>
            </a:r>
            <a:endParaRPr/>
          </a:p>
        </p:txBody>
      </p:sp>
      <p:pic>
        <p:nvPicPr>
          <p:cNvPr id="588" name="Google Shape;588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5907" y="557079"/>
            <a:ext cx="2804864" cy="5747468"/>
          </a:xfrm>
          <a:prstGeom prst="roundRect">
            <a:avLst>
              <a:gd name="adj" fmla="val 486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89" name="Google Shape;589;p41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</a:pPr>
            <a:r>
              <a:rPr lang="nl-BE"/>
              <a:t>Situation: </a:t>
            </a:r>
            <a:br>
              <a:rPr lang="nl-BE" b="1"/>
            </a:br>
            <a:r>
              <a:rPr lang="nl-BE" b="1"/>
              <a:t>#28 CELLI Federico </a:t>
            </a:r>
            <a:r>
              <a:rPr lang="nl-BE"/>
              <a:t>va à la position 8 (CF)</a:t>
            </a:r>
            <a:br>
              <a:rPr lang="nl-BE"/>
            </a:br>
            <a:r>
              <a:rPr lang="nl-BE" b="1"/>
              <a:t>#44 ANDREOLI John</a:t>
            </a:r>
            <a:r>
              <a:rPr lang="nl-BE"/>
              <a:t> va à la position  7 (LF)</a:t>
            </a:r>
            <a:endParaRPr b="1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7"/>
            </a:pPr>
            <a:r>
              <a:rPr lang="nl-BE"/>
              <a:t>L’écran ‘</a:t>
            </a:r>
            <a:r>
              <a:rPr lang="nl-BE" b="1"/>
              <a:t>Defense menu</a:t>
            </a:r>
            <a:r>
              <a:rPr lang="nl-BE"/>
              <a:t>’ apparaît. Vous voyez ici que la position champ gauche (LF) est vide.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7"/>
            </a:pPr>
            <a:r>
              <a:rPr lang="nl-BE"/>
              <a:t>Appuyez sur une des positions pour faire apparaître l’alignement et ainsi alouer un joueur à cette position défensive.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7"/>
            </a:pPr>
            <a:r>
              <a:rPr lang="nl-BE"/>
              <a:t>Cliquez sur ‘</a:t>
            </a:r>
            <a:r>
              <a:rPr lang="nl-BE" b="1"/>
              <a:t>#28 CELLI Federico</a:t>
            </a:r>
            <a:r>
              <a:rPr lang="nl-BE"/>
              <a:t>’</a:t>
            </a:r>
            <a:endParaRPr/>
          </a:p>
        </p:txBody>
      </p:sp>
      <p:pic>
        <p:nvPicPr>
          <p:cNvPr id="590" name="Google Shape;590;p41" descr="Afbeelding met taf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1279" y="553453"/>
            <a:ext cx="2808763" cy="5747468"/>
          </a:xfrm>
          <a:prstGeom prst="roundRect">
            <a:avLst>
              <a:gd name="adj" fmla="val 4575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91" name="Google Shape;591;p41"/>
          <p:cNvSpPr/>
          <p:nvPr/>
        </p:nvSpPr>
        <p:spPr>
          <a:xfrm>
            <a:off x="5491568" y="1857323"/>
            <a:ext cx="2590548" cy="444359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2" name="Google Shape;592;p41"/>
          <p:cNvSpPr/>
          <p:nvPr/>
        </p:nvSpPr>
        <p:spPr>
          <a:xfrm>
            <a:off x="4358738" y="231240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8</a:t>
            </a:r>
            <a:endParaRPr/>
          </a:p>
        </p:txBody>
      </p:sp>
      <p:sp>
        <p:nvSpPr>
          <p:cNvPr id="593" name="Google Shape;593;p41"/>
          <p:cNvSpPr/>
          <p:nvPr/>
        </p:nvSpPr>
        <p:spPr>
          <a:xfrm>
            <a:off x="4240653" y="61397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/>
          </a:p>
        </p:txBody>
      </p:sp>
      <p:sp>
        <p:nvSpPr>
          <p:cNvPr id="594" name="Google Shape;594;p41"/>
          <p:cNvSpPr/>
          <p:nvPr/>
        </p:nvSpPr>
        <p:spPr>
          <a:xfrm>
            <a:off x="8539494" y="1321464"/>
            <a:ext cx="2590548" cy="28119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95" name="Google Shape;595;p41"/>
          <p:cNvSpPr/>
          <p:nvPr/>
        </p:nvSpPr>
        <p:spPr>
          <a:xfrm rot="-2989534">
            <a:off x="8211882" y="1802687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2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Substitution basique</a:t>
            </a:r>
            <a:endParaRPr/>
          </a:p>
        </p:txBody>
      </p:sp>
      <p:sp>
        <p:nvSpPr>
          <p:cNvPr id="601" name="Google Shape;601;p42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</a:pPr>
            <a:r>
              <a:rPr lang="nl-BE"/>
              <a:t>Situation: </a:t>
            </a:r>
            <a:br>
              <a:rPr lang="nl-BE" b="1"/>
            </a:br>
            <a:r>
              <a:rPr lang="nl-BE" b="1"/>
              <a:t>#28 CELLI Federico </a:t>
            </a:r>
            <a:r>
              <a:rPr lang="nl-BE"/>
              <a:t>va à la position 8 (CF)</a:t>
            </a:r>
            <a:br>
              <a:rPr lang="nl-BE"/>
            </a:br>
            <a:r>
              <a:rPr lang="nl-BE" b="1"/>
              <a:t>#44 ANDREOLI John</a:t>
            </a:r>
            <a:r>
              <a:rPr lang="nl-BE"/>
              <a:t> va à la position  7 (LF)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0"/>
            </a:pPr>
            <a:r>
              <a:rPr lang="nl-BE"/>
              <a:t>Appuyez sur ‘Ajouter une nouvelle position’ (</a:t>
            </a:r>
            <a:r>
              <a:rPr lang="nl-BE" b="1"/>
              <a:t>Add New Position</a:t>
            </a:r>
            <a:r>
              <a:rPr lang="nl-BE"/>
              <a:t>)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0"/>
            </a:pPr>
            <a:r>
              <a:rPr lang="nl-BE"/>
              <a:t>Dans cette situation choisissez ‘</a:t>
            </a:r>
            <a:r>
              <a:rPr lang="nl-BE" b="1"/>
              <a:t>CF</a:t>
            </a:r>
            <a:r>
              <a:rPr lang="nl-BE"/>
              <a:t>’</a:t>
            </a:r>
            <a:endParaRPr b="1"/>
          </a:p>
        </p:txBody>
      </p:sp>
      <p:pic>
        <p:nvPicPr>
          <p:cNvPr id="602" name="Google Shape;60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451" y="561975"/>
            <a:ext cx="2772616" cy="5742572"/>
          </a:xfrm>
          <a:prstGeom prst="roundRect">
            <a:avLst>
              <a:gd name="adj" fmla="val 850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3" name="Google Shape;603;p42"/>
          <p:cNvSpPr/>
          <p:nvPr/>
        </p:nvSpPr>
        <p:spPr>
          <a:xfrm>
            <a:off x="4455996" y="305042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/>
          </a:p>
        </p:txBody>
      </p:sp>
      <p:sp>
        <p:nvSpPr>
          <p:cNvPr id="604" name="Google Shape;604;p42"/>
          <p:cNvSpPr/>
          <p:nvPr/>
        </p:nvSpPr>
        <p:spPr>
          <a:xfrm>
            <a:off x="5535996" y="3050421"/>
            <a:ext cx="2471931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5" name="Google Shape;605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24892" y="561975"/>
            <a:ext cx="2805150" cy="5742572"/>
          </a:xfrm>
          <a:prstGeom prst="roundRect">
            <a:avLst>
              <a:gd name="adj" fmla="val 673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6" name="Google Shape;606;p42"/>
          <p:cNvSpPr/>
          <p:nvPr/>
        </p:nvSpPr>
        <p:spPr>
          <a:xfrm>
            <a:off x="9283337" y="3194683"/>
            <a:ext cx="667351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07" name="Google Shape;607;p42"/>
          <p:cNvSpPr/>
          <p:nvPr/>
        </p:nvSpPr>
        <p:spPr>
          <a:xfrm>
            <a:off x="8185656" y="293705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3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Substitution basique</a:t>
            </a:r>
            <a:endParaRPr/>
          </a:p>
        </p:txBody>
      </p:sp>
      <p:sp>
        <p:nvSpPr>
          <p:cNvPr id="613" name="Google Shape;613;p43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/>
              <a:t>Situation: </a:t>
            </a:r>
            <a:br>
              <a:rPr lang="nl-BE" b="1"/>
            </a:br>
            <a:r>
              <a:rPr lang="nl-BE" b="1"/>
              <a:t>#28 CELLI Federico </a:t>
            </a:r>
            <a:r>
              <a:rPr lang="nl-BE"/>
              <a:t>va à la position 8 (CF)</a:t>
            </a:r>
            <a:br>
              <a:rPr lang="nl-BE"/>
            </a:br>
            <a:r>
              <a:rPr lang="nl-BE" b="1"/>
              <a:t>#44 ANDREOLI John</a:t>
            </a:r>
            <a:r>
              <a:rPr lang="nl-BE"/>
              <a:t> va à la position  7 (LF)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2"/>
            </a:pPr>
            <a:r>
              <a:rPr lang="nl-BE"/>
              <a:t>Vous voyez alors que </a:t>
            </a:r>
            <a:r>
              <a:rPr lang="nl-BE" b="1"/>
              <a:t>#28 CELLI Federico </a:t>
            </a:r>
            <a:r>
              <a:rPr lang="nl-BE"/>
              <a:t>est affecté au champ centre </a:t>
            </a:r>
            <a:r>
              <a:rPr lang="nl-BE" b="1"/>
              <a:t>CF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2"/>
            </a:pPr>
            <a:r>
              <a:rPr lang="nl-BE"/>
              <a:t>La position </a:t>
            </a:r>
            <a:r>
              <a:rPr lang="nl-BE" b="1"/>
              <a:t>CF</a:t>
            </a:r>
            <a:r>
              <a:rPr lang="nl-BE"/>
              <a:t> du </a:t>
            </a:r>
            <a:r>
              <a:rPr lang="nl-BE" b="1"/>
              <a:t>#44 ANDREOLI John </a:t>
            </a:r>
            <a:r>
              <a:rPr lang="nl-BE"/>
              <a:t>est maintenant colorée en orange</a:t>
            </a:r>
            <a:br>
              <a:rPr lang="nl-BE"/>
            </a:br>
            <a:r>
              <a:rPr lang="nl-BE"/>
              <a:t>Appuyez sur </a:t>
            </a:r>
            <a:r>
              <a:rPr lang="nl-BE" b="1"/>
              <a:t>‘#44 ANDREOLI John</a:t>
            </a:r>
            <a:r>
              <a:rPr lang="nl-BE"/>
              <a:t>’ 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</p:txBody>
      </p:sp>
      <p:pic>
        <p:nvPicPr>
          <p:cNvPr id="614" name="Google Shape;614;p43" descr="Afbeelding met tafe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100" y="561975"/>
            <a:ext cx="2802774" cy="5742572"/>
          </a:xfrm>
          <a:prstGeom prst="roundRect">
            <a:avLst>
              <a:gd name="adj" fmla="val 64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5" name="Google Shape;61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7268" y="561975"/>
            <a:ext cx="2802774" cy="5738180"/>
          </a:xfrm>
          <a:prstGeom prst="roundRect">
            <a:avLst>
              <a:gd name="adj" fmla="val 672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6" name="Google Shape;616;p43"/>
          <p:cNvSpPr/>
          <p:nvPr/>
        </p:nvSpPr>
        <p:spPr>
          <a:xfrm rot="3508225">
            <a:off x="7039347" y="535322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12</a:t>
            </a:r>
            <a:endParaRPr/>
          </a:p>
        </p:txBody>
      </p:sp>
      <p:sp>
        <p:nvSpPr>
          <p:cNvPr id="617" name="Google Shape;617;p43"/>
          <p:cNvSpPr/>
          <p:nvPr/>
        </p:nvSpPr>
        <p:spPr>
          <a:xfrm>
            <a:off x="7542220" y="1296289"/>
            <a:ext cx="667351" cy="29653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18" name="Google Shape;618;p43"/>
          <p:cNvSpPr/>
          <p:nvPr/>
        </p:nvSpPr>
        <p:spPr>
          <a:xfrm rot="-2975907">
            <a:off x="5363700" y="300148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13</a:t>
            </a:r>
            <a:endParaRPr/>
          </a:p>
        </p:txBody>
      </p:sp>
      <p:sp>
        <p:nvSpPr>
          <p:cNvPr id="619" name="Google Shape;619;p43"/>
          <p:cNvSpPr/>
          <p:nvPr/>
        </p:nvSpPr>
        <p:spPr>
          <a:xfrm>
            <a:off x="5289100" y="2536998"/>
            <a:ext cx="2920472" cy="29653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4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Substitution basique</a:t>
            </a:r>
            <a:endParaRPr/>
          </a:p>
        </p:txBody>
      </p:sp>
      <p:pic>
        <p:nvPicPr>
          <p:cNvPr id="625" name="Google Shape;625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9474" y="561975"/>
            <a:ext cx="2799130" cy="5742572"/>
          </a:xfrm>
          <a:prstGeom prst="roundRect">
            <a:avLst>
              <a:gd name="adj" fmla="val 82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26" name="Google Shape;626;p44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</a:pPr>
            <a:r>
              <a:rPr lang="nl-BE"/>
              <a:t>Situation: </a:t>
            </a:r>
            <a:br>
              <a:rPr lang="nl-BE" b="1"/>
            </a:br>
            <a:r>
              <a:rPr lang="nl-BE" b="1"/>
              <a:t>#28 CELLI Federico </a:t>
            </a:r>
            <a:r>
              <a:rPr lang="nl-BE"/>
              <a:t>va à la position 8 (CF)</a:t>
            </a:r>
            <a:br>
              <a:rPr lang="nl-BE"/>
            </a:br>
            <a:r>
              <a:rPr lang="nl-BE" b="1"/>
              <a:t>#44 ANDREOLI John</a:t>
            </a:r>
            <a:r>
              <a:rPr lang="nl-BE"/>
              <a:t> va à la position  7 (LF)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4"/>
            </a:pPr>
            <a:r>
              <a:rPr lang="nl-BE"/>
              <a:t>Dans cette situation, sélectionnez champ gauche ‘</a:t>
            </a:r>
            <a:r>
              <a:rPr lang="nl-BE" b="1"/>
              <a:t>LF</a:t>
            </a:r>
            <a:r>
              <a:rPr lang="nl-BE"/>
              <a:t>’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4"/>
            </a:pPr>
            <a:r>
              <a:rPr lang="nl-BE"/>
              <a:t>L’alignement est modifié à la nouvelle situation.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14"/>
            </a:pPr>
            <a:r>
              <a:rPr lang="nl-BE"/>
              <a:t>Cliquez sur ‘</a:t>
            </a:r>
            <a:r>
              <a:rPr lang="nl-BE" b="1"/>
              <a:t>Close</a:t>
            </a:r>
            <a:r>
              <a:rPr lang="nl-BE"/>
              <a:t>’</a:t>
            </a:r>
            <a:endParaRPr/>
          </a:p>
        </p:txBody>
      </p:sp>
      <p:pic>
        <p:nvPicPr>
          <p:cNvPr id="627" name="Google Shape;627;p44" descr="Afbeelding met taf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5123" y="561975"/>
            <a:ext cx="2804920" cy="5742572"/>
          </a:xfrm>
          <a:prstGeom prst="roundRect">
            <a:avLst>
              <a:gd name="adj" fmla="val 486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28" name="Google Shape;628;p44"/>
          <p:cNvSpPr/>
          <p:nvPr/>
        </p:nvSpPr>
        <p:spPr>
          <a:xfrm>
            <a:off x="5556911" y="3194683"/>
            <a:ext cx="745566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29" name="Google Shape;629;p44"/>
          <p:cNvSpPr/>
          <p:nvPr/>
        </p:nvSpPr>
        <p:spPr>
          <a:xfrm>
            <a:off x="4431314" y="31590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14</a:t>
            </a:r>
            <a:endParaRPr/>
          </a:p>
        </p:txBody>
      </p:sp>
      <p:sp>
        <p:nvSpPr>
          <p:cNvPr id="630" name="Google Shape;630;p44"/>
          <p:cNvSpPr/>
          <p:nvPr/>
        </p:nvSpPr>
        <p:spPr>
          <a:xfrm rot="1545427">
            <a:off x="7255751" y="29197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15</a:t>
            </a:r>
            <a:endParaRPr/>
          </a:p>
        </p:txBody>
      </p:sp>
      <p:sp>
        <p:nvSpPr>
          <p:cNvPr id="631" name="Google Shape;631;p44"/>
          <p:cNvSpPr/>
          <p:nvPr/>
        </p:nvSpPr>
        <p:spPr>
          <a:xfrm>
            <a:off x="8641914" y="1251583"/>
            <a:ext cx="2634647" cy="32157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2" name="Google Shape;632;p44"/>
          <p:cNvSpPr/>
          <p:nvPr/>
        </p:nvSpPr>
        <p:spPr>
          <a:xfrm>
            <a:off x="8641913" y="2475699"/>
            <a:ext cx="2634647" cy="32157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3" name="Google Shape;633;p44"/>
          <p:cNvSpPr/>
          <p:nvPr/>
        </p:nvSpPr>
        <p:spPr>
          <a:xfrm>
            <a:off x="7192072" y="5582652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16</a:t>
            </a:r>
            <a:endParaRPr/>
          </a:p>
        </p:txBody>
      </p:sp>
      <p:sp>
        <p:nvSpPr>
          <p:cNvPr id="634" name="Google Shape;634;p44"/>
          <p:cNvSpPr/>
          <p:nvPr/>
        </p:nvSpPr>
        <p:spPr>
          <a:xfrm>
            <a:off x="8325123" y="5691863"/>
            <a:ext cx="745566" cy="32157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Substitution basique</a:t>
            </a:r>
            <a:endParaRPr/>
          </a:p>
        </p:txBody>
      </p:sp>
      <p:pic>
        <p:nvPicPr>
          <p:cNvPr id="640" name="Google Shape;640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2818" y="504825"/>
            <a:ext cx="2830365" cy="5799722"/>
          </a:xfrm>
          <a:prstGeom prst="roundRect">
            <a:avLst>
              <a:gd name="adj" fmla="val 651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1" name="Google Shape;641;p4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17"/>
            </a:pPr>
            <a:r>
              <a:rPr lang="nl-BE"/>
              <a:t>Poursuivez le scoring.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6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Actions de jeu</a:t>
            </a:r>
            <a:endParaRPr/>
          </a:p>
        </p:txBody>
      </p:sp>
      <p:sp>
        <p:nvSpPr>
          <p:cNvPr id="647" name="Google Shape;647;p46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Préambule</a:t>
            </a:r>
            <a:endParaRPr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9AA296-9A60-B908-3892-4EFE147DBCB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nl-BE" dirty="0" err="1"/>
              <a:t>Etre</a:t>
            </a:r>
            <a:r>
              <a:rPr lang="nl-BE" dirty="0"/>
              <a:t> scorer Level 1 </a:t>
            </a:r>
            <a:r>
              <a:rPr lang="nl-BE" dirty="0" err="1"/>
              <a:t>c’est</a:t>
            </a:r>
            <a:r>
              <a:rPr lang="nl-BE" dirty="0"/>
              <a:t> :</a:t>
            </a:r>
          </a:p>
          <a:p>
            <a:pPr marL="514350" indent="-285750">
              <a:buFontTx/>
              <a:buChar char="-"/>
            </a:pPr>
            <a:r>
              <a:rPr lang="fr-FR" dirty="0"/>
              <a:t>comprendre les principes et techniques </a:t>
            </a:r>
            <a:r>
              <a:rPr lang="fr-FR" b="1" dirty="0">
                <a:solidFill>
                  <a:srgbClr val="FF0000"/>
                </a:solidFill>
              </a:rPr>
              <a:t>de base</a:t>
            </a:r>
            <a:r>
              <a:rPr lang="fr-FR" dirty="0"/>
              <a:t> du </a:t>
            </a:r>
            <a:r>
              <a:rPr lang="fr-FR" dirty="0" err="1"/>
              <a:t>scoring</a:t>
            </a:r>
            <a:endParaRPr lang="fr-FR" dirty="0"/>
          </a:p>
          <a:p>
            <a:pPr marL="514350" indent="-285750">
              <a:buFontTx/>
              <a:buChar char="-"/>
            </a:pPr>
            <a:r>
              <a:rPr lang="fr-FR" dirty="0"/>
              <a:t>pouvoir enregistrer </a:t>
            </a:r>
            <a:r>
              <a:rPr lang="fr-FR" b="1" dirty="0">
                <a:solidFill>
                  <a:srgbClr val="FF0000"/>
                </a:solidFill>
              </a:rPr>
              <a:t>les événement essentiels</a:t>
            </a:r>
            <a:r>
              <a:rPr lang="fr-FR" dirty="0"/>
              <a:t> du match, tels que les points marqués, les avancées sur base, les changements et d'autres statistiques pertinentes.</a:t>
            </a:r>
          </a:p>
          <a:p>
            <a:pPr marL="514350" indent="-285750">
              <a:buFontTx/>
              <a:buChar char="-"/>
            </a:pPr>
            <a:r>
              <a:rPr lang="fr-FR" dirty="0"/>
              <a:t>pouvoir utiliser facilement les principales fonctionnalités de l'application MyBallClub.</a:t>
            </a:r>
          </a:p>
          <a:p>
            <a:pPr marL="514350" indent="-285750">
              <a:buFontTx/>
              <a:buChar char="-"/>
            </a:pPr>
            <a:r>
              <a:rPr lang="fr-FR" dirty="0"/>
              <a:t>faire preuve de professionnalisme et de comportement éthique, en maintenant l'impartialité et l'équité dans les décisions de </a:t>
            </a:r>
            <a:r>
              <a:rPr lang="fr-FR" dirty="0" err="1"/>
              <a:t>scoring</a:t>
            </a:r>
            <a:r>
              <a:rPr lang="fr-FR" dirty="0"/>
              <a:t>.</a:t>
            </a:r>
          </a:p>
          <a:p>
            <a:pPr marL="514350" indent="-285750">
              <a:buFontTx/>
              <a:buChar char="-"/>
            </a:pPr>
            <a:r>
              <a:rPr lang="fr-FR" dirty="0"/>
              <a:t>être ouvert à l'apprentissage et à l  réception des commentaires afin d'améliorer ses compétences et techniques de </a:t>
            </a:r>
            <a:r>
              <a:rPr lang="fr-FR" dirty="0" err="1"/>
              <a:t>scoring</a:t>
            </a:r>
            <a:r>
              <a:rPr lang="fr-FR" dirty="0"/>
              <a:t>.</a:t>
            </a:r>
          </a:p>
          <a:p>
            <a:pPr marL="514350" indent="-285750">
              <a:buFontTx/>
              <a:buChar char="-"/>
            </a:pPr>
            <a:endParaRPr lang="fr-FR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336BBAA-CBB3-9888-43AC-CAAD88106728}"/>
              </a:ext>
            </a:extLst>
          </p:cNvPr>
          <p:cNvSpPr txBox="1">
            <a:spLocks/>
          </p:cNvSpPr>
          <p:nvPr/>
        </p:nvSpPr>
        <p:spPr>
          <a:xfrm>
            <a:off x="5927034" y="1485899"/>
            <a:ext cx="3762837" cy="318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nl-BE" dirty="0" err="1"/>
              <a:t>Etre</a:t>
            </a:r>
            <a:r>
              <a:rPr lang="nl-BE" dirty="0"/>
              <a:t> scorer Level 1 </a:t>
            </a:r>
            <a:r>
              <a:rPr lang="nl-BE" dirty="0" err="1"/>
              <a:t>ce</a:t>
            </a:r>
            <a:r>
              <a:rPr lang="nl-BE" dirty="0"/>
              <a:t> </a:t>
            </a:r>
            <a:r>
              <a:rPr lang="nl-BE" dirty="0" err="1"/>
              <a:t>n’est</a:t>
            </a:r>
            <a:r>
              <a:rPr lang="nl-BE" dirty="0"/>
              <a:t> pas </a:t>
            </a:r>
            <a:r>
              <a:rPr lang="nl-BE" dirty="0" err="1"/>
              <a:t>obligatoirement</a:t>
            </a:r>
            <a:r>
              <a:rPr lang="nl-BE" dirty="0"/>
              <a:t> :</a:t>
            </a:r>
          </a:p>
          <a:p>
            <a:pPr marL="514350" indent="-285750">
              <a:buFontTx/>
              <a:buChar char="-"/>
            </a:pPr>
            <a:r>
              <a:rPr lang="nl-BE" dirty="0"/>
              <a:t>Faire la </a:t>
            </a:r>
            <a:r>
              <a:rPr lang="nl-BE" dirty="0" err="1"/>
              <a:t>distinction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Hit et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Erreur</a:t>
            </a:r>
            <a:endParaRPr lang="nl-BE" dirty="0"/>
          </a:p>
          <a:p>
            <a:pPr marL="514350" indent="-285750">
              <a:buFontTx/>
              <a:buChar char="-"/>
            </a:pPr>
            <a:r>
              <a:rPr lang="nl-BE" dirty="0" err="1"/>
              <a:t>Pouvoir</a:t>
            </a:r>
            <a:r>
              <a:rPr lang="nl-BE" dirty="0"/>
              <a:t> </a:t>
            </a:r>
            <a:r>
              <a:rPr lang="nl-BE" dirty="0" err="1"/>
              <a:t>enregistrer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précision</a:t>
            </a:r>
            <a:r>
              <a:rPr lang="nl-BE" dirty="0"/>
              <a:t> les </a:t>
            </a:r>
            <a:r>
              <a:rPr lang="nl-BE" dirty="0" err="1"/>
              <a:t>situations</a:t>
            </a:r>
            <a:r>
              <a:rPr lang="nl-BE" dirty="0"/>
              <a:t> </a:t>
            </a:r>
            <a:r>
              <a:rPr lang="nl-BE" dirty="0" err="1"/>
              <a:t>complexes</a:t>
            </a:r>
            <a:r>
              <a:rPr lang="nl-BE" dirty="0"/>
              <a:t> en match</a:t>
            </a:r>
          </a:p>
          <a:p>
            <a:pPr marL="514350" indent="-285750">
              <a:buFontTx/>
              <a:buChar char="-"/>
            </a:pPr>
            <a:r>
              <a:rPr lang="nl-BE" dirty="0" err="1"/>
              <a:t>Pouvoir</a:t>
            </a:r>
            <a:r>
              <a:rPr lang="nl-BE" dirty="0"/>
              <a:t> faire la </a:t>
            </a:r>
            <a:r>
              <a:rPr lang="nl-BE" dirty="0" err="1"/>
              <a:t>distinction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Hit, </a:t>
            </a:r>
            <a:r>
              <a:rPr lang="nl-BE" dirty="0" err="1"/>
              <a:t>fielder’s</a:t>
            </a:r>
            <a:r>
              <a:rPr lang="nl-BE" dirty="0"/>
              <a:t> </a:t>
            </a:r>
            <a:r>
              <a:rPr lang="nl-BE" dirty="0" err="1"/>
              <a:t>choice</a:t>
            </a:r>
            <a:r>
              <a:rPr lang="nl-BE" dirty="0"/>
              <a:t> et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situations</a:t>
            </a:r>
            <a:r>
              <a:rPr lang="nl-BE" dirty="0"/>
              <a:t> </a:t>
            </a:r>
            <a:r>
              <a:rPr lang="nl-BE" dirty="0" err="1"/>
              <a:t>ayant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impact </a:t>
            </a:r>
            <a:r>
              <a:rPr lang="nl-BE" dirty="0" err="1"/>
              <a:t>sur</a:t>
            </a:r>
            <a:r>
              <a:rPr lang="nl-BE" dirty="0"/>
              <a:t> les </a:t>
            </a:r>
            <a:r>
              <a:rPr lang="nl-BE" dirty="0" err="1"/>
              <a:t>statistiques</a:t>
            </a:r>
            <a:r>
              <a:rPr lang="nl-BE" dirty="0"/>
              <a:t> des </a:t>
            </a:r>
            <a:r>
              <a:rPr lang="nl-BE" dirty="0" err="1"/>
              <a:t>joueurs</a:t>
            </a:r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5F759CF-72AB-B070-4BB7-47E492F6F97F}"/>
              </a:ext>
            </a:extLst>
          </p:cNvPr>
          <p:cNvSpPr txBox="1">
            <a:spLocks/>
          </p:cNvSpPr>
          <p:nvPr/>
        </p:nvSpPr>
        <p:spPr>
          <a:xfrm>
            <a:off x="5603477" y="5003408"/>
            <a:ext cx="5003563" cy="104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nl-BE" sz="1600" b="1" dirty="0">
                <a:solidFill>
                  <a:schemeClr val="tx1"/>
                </a:solidFill>
              </a:rPr>
              <a:t>Les </a:t>
            </a:r>
            <a:r>
              <a:rPr lang="nl-BE" sz="1600" b="1" dirty="0" err="1">
                <a:solidFill>
                  <a:schemeClr val="tx1"/>
                </a:solidFill>
              </a:rPr>
              <a:t>stats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encodées</a:t>
            </a:r>
            <a:r>
              <a:rPr lang="nl-BE" sz="1600" b="1" dirty="0">
                <a:solidFill>
                  <a:schemeClr val="tx1"/>
                </a:solidFill>
              </a:rPr>
              <a:t> par les scorers Level 1 ne </a:t>
            </a:r>
            <a:r>
              <a:rPr lang="nl-BE" sz="1600" b="1" dirty="0" err="1">
                <a:solidFill>
                  <a:schemeClr val="tx1"/>
                </a:solidFill>
              </a:rPr>
              <a:t>seront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jamais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considérées</a:t>
            </a:r>
            <a:r>
              <a:rPr lang="nl-BE" sz="1600" b="1" dirty="0">
                <a:solidFill>
                  <a:schemeClr val="tx1"/>
                </a:solidFill>
              </a:rPr>
              <a:t> comme </a:t>
            </a:r>
            <a:r>
              <a:rPr lang="nl-BE" sz="1600" b="1" dirty="0" err="1">
                <a:solidFill>
                  <a:schemeClr val="tx1"/>
                </a:solidFill>
              </a:rPr>
              <a:t>étant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officielles</a:t>
            </a:r>
            <a:r>
              <a:rPr lang="nl-BE" sz="1600" b="1" dirty="0">
                <a:solidFill>
                  <a:schemeClr val="tx1"/>
                </a:solidFill>
              </a:rPr>
              <a:t> ! 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7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Situation 1</a:t>
            </a:r>
            <a:endParaRPr/>
          </a:p>
        </p:txBody>
      </p:sp>
      <p:pic>
        <p:nvPicPr>
          <p:cNvPr id="653" name="Google Shape;653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64113" y="1547813"/>
            <a:ext cx="6176962" cy="347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7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Regardez la vidéo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Évaluez la situation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Scorez la phase de jeu avec le menu</a:t>
            </a:r>
            <a:endParaRPr/>
          </a:p>
        </p:txBody>
      </p:sp>
      <p:sp>
        <p:nvSpPr>
          <p:cNvPr id="655" name="Google Shape;655;p47"/>
          <p:cNvSpPr/>
          <p:nvPr/>
        </p:nvSpPr>
        <p:spPr>
          <a:xfrm>
            <a:off x="7332594" y="5546904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i="0" u="sng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 i="0" u="none" strike="noStrike" cap="none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6" name="Google Shape;656;p4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 err="1"/>
              <a:t>Situation</a:t>
            </a:r>
            <a:r>
              <a:rPr lang="nl-BE" dirty="0"/>
              <a:t> 2</a:t>
            </a:r>
            <a:endParaRPr dirty="0"/>
          </a:p>
        </p:txBody>
      </p:sp>
      <p:pic>
        <p:nvPicPr>
          <p:cNvPr id="662" name="Google Shape;662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64113" y="1547813"/>
            <a:ext cx="6176962" cy="347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Regardez</a:t>
            </a:r>
            <a:r>
              <a:rPr lang="nl-BE" dirty="0"/>
              <a:t> la vidéo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Évaluez</a:t>
            </a:r>
            <a:r>
              <a:rPr lang="nl-BE" dirty="0"/>
              <a:t> la </a:t>
            </a:r>
            <a:r>
              <a:rPr lang="nl-BE" dirty="0" err="1"/>
              <a:t>situation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 dirty="0" err="1"/>
              <a:t>Scorez</a:t>
            </a:r>
            <a:r>
              <a:rPr lang="nl-BE" dirty="0"/>
              <a:t> la </a:t>
            </a:r>
            <a:r>
              <a:rPr lang="nl-BE" dirty="0" err="1"/>
              <a:t>phase</a:t>
            </a:r>
            <a:r>
              <a:rPr lang="nl-BE" dirty="0"/>
              <a:t> de jeu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le</a:t>
            </a:r>
            <a:r>
              <a:rPr lang="nl-BE" dirty="0"/>
              <a:t> menu</a:t>
            </a:r>
            <a:endParaRPr dirty="0"/>
          </a:p>
        </p:txBody>
      </p:sp>
      <p:sp>
        <p:nvSpPr>
          <p:cNvPr id="664" name="Google Shape;664;p48"/>
          <p:cNvSpPr/>
          <p:nvPr/>
        </p:nvSpPr>
        <p:spPr>
          <a:xfrm>
            <a:off x="7332594" y="5546904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u="sng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9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Situation 3</a:t>
            </a:r>
            <a:endParaRPr/>
          </a:p>
        </p:txBody>
      </p:sp>
      <p:pic>
        <p:nvPicPr>
          <p:cNvPr id="670" name="Google Shape;670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64113" y="1547813"/>
            <a:ext cx="6176962" cy="347503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9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Regardez la vidéo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Évaluez la situation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Scorez la phase de jeu avec le menu</a:t>
            </a:r>
            <a:endParaRPr/>
          </a:p>
        </p:txBody>
      </p:sp>
      <p:sp>
        <p:nvSpPr>
          <p:cNvPr id="672" name="Google Shape;672;p49"/>
          <p:cNvSpPr/>
          <p:nvPr/>
        </p:nvSpPr>
        <p:spPr>
          <a:xfrm>
            <a:off x="7332594" y="5546904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u="sng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Situation 4</a:t>
            </a:r>
            <a:endParaRPr/>
          </a:p>
        </p:txBody>
      </p:sp>
      <p:sp>
        <p:nvSpPr>
          <p:cNvPr id="678" name="Google Shape;678;p5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 dirty="0" err="1"/>
              <a:t>Scorez</a:t>
            </a:r>
            <a:r>
              <a:rPr lang="nl-BE" dirty="0"/>
              <a:t> la 2</a:t>
            </a:r>
            <a:r>
              <a:rPr lang="nl-BE" baseline="30000" dirty="0"/>
              <a:t>ème</a:t>
            </a:r>
            <a:r>
              <a:rPr lang="nl-BE" dirty="0"/>
              <a:t> </a:t>
            </a:r>
            <a:r>
              <a:rPr lang="nl-BE" dirty="0" err="1"/>
              <a:t>moitié</a:t>
            </a:r>
            <a:r>
              <a:rPr lang="nl-BE" dirty="0"/>
              <a:t> de la première manche au complet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dirty="0"/>
              <a:t>Via </a:t>
            </a:r>
            <a:r>
              <a:rPr lang="nl-BE" dirty="0" err="1"/>
              <a:t>Youtube</a:t>
            </a:r>
            <a:endParaRPr dirty="0"/>
          </a:p>
        </p:txBody>
      </p:sp>
      <p:pic>
        <p:nvPicPr>
          <p:cNvPr id="679" name="Google Shape;679;p50" descr="Afbeelding met tekst, illustrati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784" y="2208908"/>
            <a:ext cx="2158250" cy="215825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0" name="Google Shape;680;p50"/>
          <p:cNvSpPr txBox="1">
            <a:spLocks noGrp="1"/>
          </p:cNvSpPr>
          <p:nvPr>
            <p:ph type="body" idx="1"/>
          </p:nvPr>
        </p:nvSpPr>
        <p:spPr>
          <a:xfrm>
            <a:off x="4964340" y="362610"/>
            <a:ext cx="6176212" cy="584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nl-BE" sz="4800" b="1"/>
              <a:t>VS</a:t>
            </a:r>
            <a:endParaRPr/>
          </a:p>
        </p:txBody>
      </p:sp>
      <p:pic>
        <p:nvPicPr>
          <p:cNvPr id="681" name="Google Shape;681;p50"/>
          <p:cNvPicPr preferRelativeResize="0"/>
          <p:nvPr/>
        </p:nvPicPr>
        <p:blipFill rotWithShape="1">
          <a:blip r:embed="rId4">
            <a:alphaModFix/>
          </a:blip>
          <a:srcRect l="2549" r="1794"/>
          <a:stretch/>
        </p:blipFill>
        <p:spPr>
          <a:xfrm>
            <a:off x="5211294" y="2208908"/>
            <a:ext cx="2158249" cy="2158249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2" name="Google Shape;682;p50"/>
          <p:cNvSpPr/>
          <p:nvPr/>
        </p:nvSpPr>
        <p:spPr>
          <a:xfrm>
            <a:off x="7332594" y="5546904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u="sng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1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Fin du match</a:t>
            </a:r>
            <a:endParaRPr/>
          </a:p>
        </p:txBody>
      </p:sp>
      <p:sp>
        <p:nvSpPr>
          <p:cNvPr id="688" name="Google Shape;688;p51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2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Fin du match</a:t>
            </a:r>
            <a:endParaRPr/>
          </a:p>
        </p:txBody>
      </p:sp>
      <p:sp>
        <p:nvSpPr>
          <p:cNvPr id="694" name="Google Shape;694;p52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Lorsque le match se termine, suivez les étapes décrites ci-dessous: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Appuyez sur  ‘</a:t>
            </a:r>
            <a:r>
              <a:rPr lang="nl-BE" b="1"/>
              <a:t>More</a:t>
            </a:r>
            <a:r>
              <a:rPr lang="nl-BE"/>
              <a:t>’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Vous voyez ici une liste de diverses fonctionnalités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Appuyez sur ‘</a:t>
            </a:r>
            <a:r>
              <a:rPr lang="nl-BE" b="1"/>
              <a:t>End Game</a:t>
            </a:r>
            <a:r>
              <a:rPr lang="nl-BE"/>
              <a:t>’</a:t>
            </a:r>
            <a:endParaRPr/>
          </a:p>
        </p:txBody>
      </p:sp>
      <p:sp>
        <p:nvSpPr>
          <p:cNvPr id="695" name="Google Shape;695;p52"/>
          <p:cNvSpPr txBox="1">
            <a:spLocks noGrp="1"/>
          </p:cNvSpPr>
          <p:nvPr>
            <p:ph type="body" idx="1"/>
          </p:nvPr>
        </p:nvSpPr>
        <p:spPr>
          <a:xfrm>
            <a:off x="4964340" y="362610"/>
            <a:ext cx="6176212" cy="584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182880" lvl="0" indent="-8127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696" name="Google Shape;69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6814" y="504825"/>
            <a:ext cx="2853162" cy="5848350"/>
          </a:xfrm>
          <a:prstGeom prst="roundRect">
            <a:avLst>
              <a:gd name="adj" fmla="val 567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7" name="Google Shape;697;p52"/>
          <p:cNvPicPr preferRelativeResize="0"/>
          <p:nvPr/>
        </p:nvPicPr>
        <p:blipFill rotWithShape="1">
          <a:blip r:embed="rId4">
            <a:alphaModFix/>
          </a:blip>
          <a:srcRect t="5287" b="7340"/>
          <a:stretch/>
        </p:blipFill>
        <p:spPr>
          <a:xfrm>
            <a:off x="8446838" y="504825"/>
            <a:ext cx="2491615" cy="5848350"/>
          </a:xfrm>
          <a:prstGeom prst="roundRect">
            <a:avLst>
              <a:gd name="adj" fmla="val 1142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98" name="Google Shape;698;p52"/>
          <p:cNvSpPr/>
          <p:nvPr/>
        </p:nvSpPr>
        <p:spPr>
          <a:xfrm>
            <a:off x="5375593" y="3651883"/>
            <a:ext cx="1006546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99" name="Google Shape;699;p52"/>
          <p:cNvSpPr/>
          <p:nvPr/>
        </p:nvSpPr>
        <p:spPr>
          <a:xfrm>
            <a:off x="4249996" y="361620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700" name="Google Shape;700;p52"/>
          <p:cNvSpPr/>
          <p:nvPr/>
        </p:nvSpPr>
        <p:spPr>
          <a:xfrm>
            <a:off x="8523120" y="4858641"/>
            <a:ext cx="2328382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1" name="Google Shape;701;p52"/>
          <p:cNvSpPr/>
          <p:nvPr/>
        </p:nvSpPr>
        <p:spPr>
          <a:xfrm>
            <a:off x="7397523" y="482295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3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Fin du match</a:t>
            </a:r>
            <a:endParaRPr dirty="0"/>
          </a:p>
        </p:txBody>
      </p:sp>
      <p:pic>
        <p:nvPicPr>
          <p:cNvPr id="707" name="Google Shape;707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9146" y="556195"/>
            <a:ext cx="2811639" cy="5748352"/>
          </a:xfrm>
          <a:prstGeom prst="roundRect">
            <a:avLst>
              <a:gd name="adj" fmla="val 826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8" name="Google Shape;708;p53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Ensuite vous avez une liste de plusieurs raisons possibles pour justifier la fin du match.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4"/>
            </a:pPr>
            <a:r>
              <a:rPr lang="nl-BE"/>
              <a:t>Dans ce cas-ci appuyez sur ‘Autre’ (</a:t>
            </a:r>
            <a:r>
              <a:rPr lang="nl-BE" b="1"/>
              <a:t>Other</a:t>
            </a:r>
            <a:r>
              <a:rPr lang="nl-BE"/>
              <a:t>)</a:t>
            </a:r>
            <a:br>
              <a:rPr lang="nl-BE"/>
            </a:b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4"/>
            </a:pPr>
            <a:r>
              <a:rPr lang="nl-BE"/>
              <a:t>Vous arrivez ensuite sur la page avec quelques statistiques qu’il est possible de modifier.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 startAt="4"/>
            </a:pPr>
            <a:r>
              <a:rPr lang="nl-BE"/>
              <a:t>Appuyez sur ‘Confirmer le score final’ </a:t>
            </a:r>
            <a:br>
              <a:rPr lang="nl-BE"/>
            </a:br>
            <a:r>
              <a:rPr lang="nl-BE"/>
              <a:t>(</a:t>
            </a:r>
            <a:r>
              <a:rPr lang="nl-BE" b="1"/>
              <a:t>Confirm Final Score</a:t>
            </a:r>
            <a:r>
              <a:rPr lang="nl-BE"/>
              <a:t>)</a:t>
            </a:r>
            <a:endParaRPr/>
          </a:p>
        </p:txBody>
      </p:sp>
      <p:pic>
        <p:nvPicPr>
          <p:cNvPr id="709" name="Google Shape;709;p53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4728" y="553453"/>
            <a:ext cx="2815314" cy="5748352"/>
          </a:xfrm>
          <a:prstGeom prst="roundRect">
            <a:avLst>
              <a:gd name="adj" fmla="val 571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10" name="Google Shape;710;p53"/>
          <p:cNvSpPr/>
          <p:nvPr/>
        </p:nvSpPr>
        <p:spPr>
          <a:xfrm>
            <a:off x="5534335" y="2584580"/>
            <a:ext cx="2499322" cy="2705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1" name="Google Shape;711;p53"/>
          <p:cNvSpPr/>
          <p:nvPr/>
        </p:nvSpPr>
        <p:spPr>
          <a:xfrm>
            <a:off x="4408738" y="2459204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712" name="Google Shape;712;p53"/>
          <p:cNvSpPr/>
          <p:nvPr/>
        </p:nvSpPr>
        <p:spPr>
          <a:xfrm>
            <a:off x="9667674" y="5592651"/>
            <a:ext cx="1462367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13" name="Google Shape;713;p53"/>
          <p:cNvSpPr/>
          <p:nvPr/>
        </p:nvSpPr>
        <p:spPr>
          <a:xfrm>
            <a:off x="8542078" y="555696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4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Fin du match</a:t>
            </a:r>
            <a:endParaRPr dirty="0"/>
          </a:p>
        </p:txBody>
      </p:sp>
      <p:sp>
        <p:nvSpPr>
          <p:cNvPr id="719" name="Google Shape;719;p54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 startAt="7"/>
            </a:pPr>
            <a:r>
              <a:rPr lang="nl-BE"/>
              <a:t>Appuyez ensuite sur ‘</a:t>
            </a:r>
            <a:r>
              <a:rPr lang="nl-BE" b="1"/>
              <a:t>Exit Scoring</a:t>
            </a:r>
            <a:r>
              <a:rPr lang="nl-BE"/>
              <a:t>’ pour clôturer définitivement le match.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Vous êtes ainsi redirigé vers la page d’accueil de l’application.</a:t>
            </a:r>
            <a:endParaRPr/>
          </a:p>
        </p:txBody>
      </p:sp>
      <p:pic>
        <p:nvPicPr>
          <p:cNvPr id="720" name="Google Shape;720;p54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71699" y="557156"/>
            <a:ext cx="2811169" cy="574739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21" name="Google Shape;721;p54"/>
          <p:cNvSpPr/>
          <p:nvPr/>
        </p:nvSpPr>
        <p:spPr>
          <a:xfrm>
            <a:off x="6645898" y="5583319"/>
            <a:ext cx="2836969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22" name="Google Shape;722;p54"/>
          <p:cNvSpPr/>
          <p:nvPr/>
        </p:nvSpPr>
        <p:spPr>
          <a:xfrm>
            <a:off x="5520302" y="5547636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5"/>
          <p:cNvSpPr txBox="1">
            <a:spLocks noGrp="1"/>
          </p:cNvSpPr>
          <p:nvPr>
            <p:ph type="title"/>
          </p:nvPr>
        </p:nvSpPr>
        <p:spPr>
          <a:xfrm>
            <a:off x="1061957" y="362610"/>
            <a:ext cx="4441859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Fin de match règlementaire (inn)</a:t>
            </a:r>
            <a:endParaRPr/>
          </a:p>
        </p:txBody>
      </p:sp>
      <p:pic>
        <p:nvPicPr>
          <p:cNvPr id="728" name="Google Shape;728;p55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6106" y="544530"/>
            <a:ext cx="2821027" cy="5760017"/>
          </a:xfrm>
          <a:prstGeom prst="roundRect">
            <a:avLst>
              <a:gd name="adj" fmla="val 829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29" name="Google Shape;729;p5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Lorsqu’un match se termine après le nombre de manches règlementaires (ex: 3 manches), l’écran ‘</a:t>
            </a:r>
            <a:r>
              <a:rPr lang="nl-BE" b="1"/>
              <a:t>Game Over</a:t>
            </a:r>
            <a:r>
              <a:rPr lang="nl-BE"/>
              <a:t>’ apparaît automatiquement.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Ici vous pouvez modifier le lanceur gagnant et le lanceur perdant si nécessaire.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Appuyez sur ‘</a:t>
            </a:r>
            <a:r>
              <a:rPr lang="nl-BE" b="1"/>
              <a:t>Confirm Final Score</a:t>
            </a:r>
            <a:r>
              <a:rPr lang="nl-BE"/>
              <a:t>’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Puis cliquez sur ‘</a:t>
            </a:r>
            <a:r>
              <a:rPr lang="nl-BE" b="1"/>
              <a:t>Exit Scoring</a:t>
            </a:r>
            <a:r>
              <a:rPr lang="nl-BE"/>
              <a:t>’ pour clôturer définitivement le match.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730" name="Google Shape;730;p55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96" y="544530"/>
            <a:ext cx="2817345" cy="5760017"/>
          </a:xfrm>
          <a:prstGeom prst="roundRect">
            <a:avLst>
              <a:gd name="adj" fmla="val 864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31" name="Google Shape;731;p55"/>
          <p:cNvSpPr/>
          <p:nvPr/>
        </p:nvSpPr>
        <p:spPr>
          <a:xfrm>
            <a:off x="6756523" y="5592651"/>
            <a:ext cx="1450610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32" name="Google Shape;732;p55"/>
          <p:cNvSpPr/>
          <p:nvPr/>
        </p:nvSpPr>
        <p:spPr>
          <a:xfrm>
            <a:off x="5630926" y="5556968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733" name="Google Shape;733;p55"/>
          <p:cNvSpPr/>
          <p:nvPr/>
        </p:nvSpPr>
        <p:spPr>
          <a:xfrm>
            <a:off x="8312695" y="5592651"/>
            <a:ext cx="2817345" cy="468634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34" name="Google Shape;734;p55"/>
          <p:cNvSpPr/>
          <p:nvPr/>
        </p:nvSpPr>
        <p:spPr>
          <a:xfrm>
            <a:off x="9451367" y="4369710"/>
            <a:ext cx="540000" cy="108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7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Exercices Pratiques</a:t>
            </a:r>
            <a:endParaRPr/>
          </a:p>
        </p:txBody>
      </p:sp>
      <p:sp>
        <p:nvSpPr>
          <p:cNvPr id="740" name="Google Shape;740;p57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nl-BE"/>
              <a:t>Nous vous offrons ici la possibilité de scorer quelques matchs déjà joués avec ce que vous avez appris dans ce guide.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 dirty="0"/>
              <a:t>Préambule</a:t>
            </a:r>
            <a:endParaRPr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9AA296-9A60-B908-3892-4EFE147DBCB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61958" y="1485900"/>
            <a:ext cx="3946140" cy="4818647"/>
          </a:xfrm>
        </p:spPr>
        <p:txBody>
          <a:bodyPr>
            <a:normAutofit/>
          </a:bodyPr>
          <a:lstStyle/>
          <a:p>
            <a:r>
              <a:rPr lang="nl-BE" dirty="0"/>
              <a:t>Le scorer </a:t>
            </a:r>
            <a:r>
              <a:rPr lang="nl-BE" dirty="0" err="1"/>
              <a:t>doit</a:t>
            </a:r>
            <a:r>
              <a:rPr lang="nl-BE" dirty="0"/>
              <a:t> : </a:t>
            </a:r>
          </a:p>
          <a:p>
            <a:pPr marL="514350" indent="-285750">
              <a:buFontTx/>
              <a:buChar char="-"/>
            </a:pPr>
            <a:r>
              <a:rPr lang="fr-FR" dirty="0"/>
              <a:t>Se trouver dans un endroit neutre et calme, avec une bonne vue sur l’ensemble du terrain.</a:t>
            </a:r>
          </a:p>
          <a:p>
            <a:pPr marL="514350" indent="-285750">
              <a:buFontTx/>
              <a:buChar char="-"/>
            </a:pPr>
            <a:r>
              <a:rPr lang="fr-FR" dirty="0"/>
              <a:t>Disposer de son appareil connecté à internet</a:t>
            </a:r>
          </a:p>
          <a:p>
            <a:pPr marL="514350" indent="-285750">
              <a:buFontTx/>
              <a:buChar char="-"/>
            </a:pPr>
            <a:r>
              <a:rPr lang="fr-FR" dirty="0"/>
              <a:t>Disposer de papier et de feuilles de </a:t>
            </a:r>
            <a:r>
              <a:rPr lang="fr-FR" dirty="0" err="1"/>
              <a:t>scoring</a:t>
            </a:r>
            <a:r>
              <a:rPr lang="fr-FR" dirty="0"/>
              <a:t> papier en guise de brouillon</a:t>
            </a:r>
          </a:p>
          <a:p>
            <a:pPr marL="514350" indent="-285750">
              <a:buFontTx/>
              <a:buChar char="-"/>
            </a:pPr>
            <a:r>
              <a:rPr lang="fr-FR" dirty="0"/>
              <a:t>Pouvoir réécrire les </a:t>
            </a:r>
            <a:r>
              <a:rPr lang="fr-FR" dirty="0" err="1"/>
              <a:t>scorecards</a:t>
            </a:r>
            <a:r>
              <a:rPr lang="fr-FR" dirty="0"/>
              <a:t> papier officiels en cas d’erreurs sur la tablette</a:t>
            </a:r>
          </a:p>
          <a:p>
            <a:pPr marL="514350" indent="-285750">
              <a:buFontTx/>
              <a:buChar char="-"/>
            </a:pPr>
            <a:r>
              <a:rPr lang="fr-FR" dirty="0"/>
              <a:t>Fournir les informations demandées par les officiels et les coachs mais ne doit pas intervenir dans le match. </a:t>
            </a:r>
          </a:p>
          <a:p>
            <a:pPr marL="514350" indent="-285750">
              <a:buFontTx/>
              <a:buChar char="-"/>
            </a:pPr>
            <a:endParaRPr lang="fr-FR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336BBAA-CBB3-9888-43AC-CAAD88106728}"/>
              </a:ext>
            </a:extLst>
          </p:cNvPr>
          <p:cNvSpPr txBox="1">
            <a:spLocks/>
          </p:cNvSpPr>
          <p:nvPr/>
        </p:nvSpPr>
        <p:spPr>
          <a:xfrm>
            <a:off x="5927034" y="1485899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nl-BE" dirty="0" err="1"/>
              <a:t>Etre</a:t>
            </a:r>
            <a:r>
              <a:rPr lang="nl-BE" dirty="0"/>
              <a:t> scorer Level 1 </a:t>
            </a:r>
            <a:r>
              <a:rPr lang="nl-BE" dirty="0" err="1"/>
              <a:t>ce</a:t>
            </a:r>
            <a:r>
              <a:rPr lang="nl-BE" dirty="0"/>
              <a:t> </a:t>
            </a:r>
            <a:r>
              <a:rPr lang="nl-BE" dirty="0" err="1"/>
              <a:t>n’est</a:t>
            </a:r>
            <a:r>
              <a:rPr lang="nl-BE" dirty="0"/>
              <a:t> pas </a:t>
            </a:r>
            <a:r>
              <a:rPr lang="nl-BE" dirty="0" err="1"/>
              <a:t>obligatoirement</a:t>
            </a:r>
            <a:r>
              <a:rPr lang="nl-BE" dirty="0"/>
              <a:t> :</a:t>
            </a:r>
          </a:p>
          <a:p>
            <a:pPr marL="514350" indent="-285750">
              <a:buFontTx/>
              <a:buChar char="-"/>
            </a:pPr>
            <a:r>
              <a:rPr lang="nl-BE" dirty="0" err="1"/>
              <a:t>Pouvoir</a:t>
            </a:r>
            <a:r>
              <a:rPr lang="nl-BE" dirty="0"/>
              <a:t> </a:t>
            </a:r>
            <a:r>
              <a:rPr lang="nl-BE" dirty="0" err="1"/>
              <a:t>enregistrer</a:t>
            </a:r>
            <a:r>
              <a:rPr lang="nl-BE" dirty="0"/>
              <a:t> </a:t>
            </a:r>
            <a:r>
              <a:rPr lang="nl-BE" dirty="0" err="1"/>
              <a:t>avec</a:t>
            </a:r>
            <a:r>
              <a:rPr lang="nl-BE" dirty="0"/>
              <a:t> </a:t>
            </a:r>
            <a:r>
              <a:rPr lang="nl-BE" dirty="0" err="1"/>
              <a:t>précision</a:t>
            </a:r>
            <a:r>
              <a:rPr lang="nl-BE" dirty="0"/>
              <a:t> les </a:t>
            </a:r>
            <a:r>
              <a:rPr lang="nl-BE" dirty="0" err="1"/>
              <a:t>situations</a:t>
            </a:r>
            <a:r>
              <a:rPr lang="nl-BE" dirty="0"/>
              <a:t> </a:t>
            </a:r>
            <a:r>
              <a:rPr lang="nl-BE" dirty="0" err="1"/>
              <a:t>complexes</a:t>
            </a:r>
            <a:r>
              <a:rPr lang="nl-BE" dirty="0"/>
              <a:t> en match</a:t>
            </a:r>
          </a:p>
          <a:p>
            <a:pPr marL="514350" indent="-285750">
              <a:buFontTx/>
              <a:buChar char="-"/>
            </a:pPr>
            <a:r>
              <a:rPr lang="nl-BE" dirty="0" err="1"/>
              <a:t>Pouvoir</a:t>
            </a:r>
            <a:r>
              <a:rPr lang="nl-BE" dirty="0"/>
              <a:t> faire la </a:t>
            </a:r>
            <a:r>
              <a:rPr lang="nl-BE" dirty="0" err="1"/>
              <a:t>distinction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Hit,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erreur</a:t>
            </a:r>
            <a:r>
              <a:rPr lang="nl-BE" dirty="0"/>
              <a:t>,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sacrifice</a:t>
            </a:r>
            <a:r>
              <a:rPr lang="nl-BE" dirty="0"/>
              <a:t>,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fielder’s</a:t>
            </a:r>
            <a:r>
              <a:rPr lang="nl-BE" dirty="0"/>
              <a:t> </a:t>
            </a:r>
            <a:r>
              <a:rPr lang="nl-BE" dirty="0" err="1"/>
              <a:t>choice</a:t>
            </a:r>
            <a:r>
              <a:rPr lang="nl-BE" dirty="0"/>
              <a:t> et </a:t>
            </a:r>
            <a:r>
              <a:rPr lang="nl-BE" dirty="0" err="1"/>
              <a:t>toutes</a:t>
            </a:r>
            <a:r>
              <a:rPr lang="nl-BE" dirty="0"/>
              <a:t> les </a:t>
            </a:r>
            <a:r>
              <a:rPr lang="nl-BE" dirty="0" err="1"/>
              <a:t>situations</a:t>
            </a:r>
            <a:r>
              <a:rPr lang="nl-BE" dirty="0"/>
              <a:t> </a:t>
            </a:r>
            <a:r>
              <a:rPr lang="nl-BE" dirty="0" err="1"/>
              <a:t>ayant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impact </a:t>
            </a:r>
            <a:r>
              <a:rPr lang="nl-BE" dirty="0" err="1"/>
              <a:t>sur</a:t>
            </a:r>
            <a:r>
              <a:rPr lang="nl-BE" dirty="0"/>
              <a:t> les </a:t>
            </a:r>
            <a:r>
              <a:rPr lang="nl-BE" dirty="0" err="1"/>
              <a:t>statistiques</a:t>
            </a:r>
            <a:r>
              <a:rPr lang="nl-BE" dirty="0"/>
              <a:t> des </a:t>
            </a:r>
            <a:r>
              <a:rPr lang="nl-BE" dirty="0" err="1"/>
              <a:t>joueurs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195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Pratique</a:t>
            </a:r>
            <a:endParaRPr/>
          </a:p>
        </p:txBody>
      </p:sp>
      <p:pic>
        <p:nvPicPr>
          <p:cNvPr id="746" name="Google Shape;746;p58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82161" y="562880"/>
            <a:ext cx="2812980" cy="5751094"/>
          </a:xfrm>
          <a:prstGeom prst="roundRect">
            <a:avLst>
              <a:gd name="adj" fmla="val 5608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7" name="Google Shape;747;p58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4195438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Pour récupérer les données officielles d’origine de ce match suivez les étapes décrites ci-dessous: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AutoNum type="arabicPeriod"/>
            </a:pPr>
            <a:r>
              <a:rPr lang="nl-BE"/>
              <a:t>Vous vous authentifiez avec les données suivantes: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E-mail: </a:t>
            </a:r>
            <a:r>
              <a:rPr lang="nl-BE" u="sng">
                <a:solidFill>
                  <a:schemeClr val="hlink"/>
                </a:solidFill>
                <a:hlinkClick r:id="rId4"/>
              </a:rPr>
              <a:t>competition.belgium@outlook.com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Password: </a:t>
            </a:r>
            <a:r>
              <a:rPr lang="nl-BE" b="1">
                <a:solidFill>
                  <a:schemeClr val="dk1"/>
                </a:solidFill>
              </a:rPr>
              <a:t>C</a:t>
            </a:r>
            <a:r>
              <a:rPr lang="nl-BE"/>
              <a:t>ompetitionbelgium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AutoNum type="arabicPeriod"/>
            </a:pPr>
            <a:r>
              <a:rPr lang="nl-BE"/>
              <a:t>Cliquez sur ‘</a:t>
            </a:r>
            <a:r>
              <a:rPr lang="nl-BE" b="1"/>
              <a:t>BASEBALL TEST</a:t>
            </a:r>
            <a:r>
              <a:rPr lang="nl-BE"/>
              <a:t>’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AutoNum type="arabicPeriod"/>
            </a:pPr>
            <a:r>
              <a:rPr lang="nl-BE"/>
              <a:t>Cliquez sur  ‘</a:t>
            </a:r>
            <a:r>
              <a:rPr lang="nl-BE" b="1"/>
              <a:t>Fill Starting Lineups</a:t>
            </a:r>
            <a:r>
              <a:rPr lang="nl-BE"/>
              <a:t>’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Les alignements sont automatiquement générés dans le bon format.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Vous êtes directement dirigé sur le bon match. 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AutoNum type="arabicPeriod"/>
            </a:pPr>
            <a:r>
              <a:rPr lang="nl-BE"/>
              <a:t>Vous pouvez commencer à scorer le match, disponible via le lien donné sur la prochaine diapo.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748" name="Google Shape;74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9906" y="553453"/>
            <a:ext cx="2810136" cy="5751094"/>
          </a:xfrm>
          <a:prstGeom prst="roundRect">
            <a:avLst>
              <a:gd name="adj" fmla="val 6939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9" name="Google Shape;749;p58"/>
          <p:cNvSpPr/>
          <p:nvPr/>
        </p:nvSpPr>
        <p:spPr>
          <a:xfrm>
            <a:off x="5474654" y="3575843"/>
            <a:ext cx="1285069" cy="32958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0" name="Google Shape;750;p58"/>
          <p:cNvSpPr/>
          <p:nvPr/>
        </p:nvSpPr>
        <p:spPr>
          <a:xfrm>
            <a:off x="8383424" y="3774819"/>
            <a:ext cx="1222049" cy="31007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1" name="Google Shape;751;p58"/>
          <p:cNvSpPr/>
          <p:nvPr/>
        </p:nvSpPr>
        <p:spPr>
          <a:xfrm>
            <a:off x="4310707" y="3470635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752" name="Google Shape;752;p58"/>
          <p:cNvSpPr/>
          <p:nvPr/>
        </p:nvSpPr>
        <p:spPr>
          <a:xfrm>
            <a:off x="8724448" y="2577365"/>
            <a:ext cx="540000" cy="108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9"/>
          <p:cNvSpPr txBox="1">
            <a:spLocks noGrp="1"/>
          </p:cNvSpPr>
          <p:nvPr>
            <p:ph type="title"/>
          </p:nvPr>
        </p:nvSpPr>
        <p:spPr>
          <a:xfrm>
            <a:off x="1061945" y="362600"/>
            <a:ext cx="59484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Pratiquer, Pratiquer, Pratiquer!</a:t>
            </a:r>
            <a:endParaRPr/>
          </a:p>
        </p:txBody>
      </p:sp>
      <p:sp>
        <p:nvSpPr>
          <p:cNvPr id="758" name="Google Shape;758;p59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Nous vous demandons de bien vouloir faire quelques exercices de cette manière pour pouvoir échanger sur votre expérience au deuxième cours.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Vous pouvez ici visualiser le match complet NED – ITA en cliquant sur le lien vidéo.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Vous avez l’option de le regarder sur YouTube (début du match à 41 minutes)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u="sng"/>
              <a:t>EXERCICE VOLONTAIRE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Barlow SemiBold"/>
              <a:buAutoNum type="arabicPeriod"/>
            </a:pPr>
            <a:r>
              <a:rPr lang="nl-BE"/>
              <a:t>Scorez 4 manches complètes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Barlow SemiBold"/>
              <a:buAutoNum type="arabicPeriod"/>
            </a:pPr>
            <a:r>
              <a:rPr lang="nl-BE"/>
              <a:t>Faites-le de manière la plus détaillée possible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Barlow SemiBold"/>
              <a:buAutoNum type="arabicPeriod"/>
            </a:pPr>
            <a:r>
              <a:rPr lang="nl-BE"/>
              <a:t>Prenez des captures d’écran des deux scorecards</a:t>
            </a:r>
            <a:endParaRPr/>
          </a:p>
          <a:p>
            <a:pPr marL="800100" lvl="1" indent="-266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Barlow SemiBold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759" name="Google Shape;759;p59" descr="Afbeelding met tekst, illustrati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784" y="2208908"/>
            <a:ext cx="2158250" cy="215825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0" name="Google Shape;760;p59"/>
          <p:cNvSpPr txBox="1">
            <a:spLocks noGrp="1"/>
          </p:cNvSpPr>
          <p:nvPr>
            <p:ph type="body" idx="1"/>
          </p:nvPr>
        </p:nvSpPr>
        <p:spPr>
          <a:xfrm>
            <a:off x="4964340" y="362610"/>
            <a:ext cx="6176212" cy="584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nl-BE" sz="4800" b="1"/>
              <a:t>VS</a:t>
            </a:r>
            <a:endParaRPr/>
          </a:p>
        </p:txBody>
      </p:sp>
      <p:pic>
        <p:nvPicPr>
          <p:cNvPr id="761" name="Google Shape;761;p59"/>
          <p:cNvPicPr preferRelativeResize="0"/>
          <p:nvPr/>
        </p:nvPicPr>
        <p:blipFill rotWithShape="1">
          <a:blip r:embed="rId4">
            <a:alphaModFix/>
          </a:blip>
          <a:srcRect l="2549" r="1794"/>
          <a:stretch/>
        </p:blipFill>
        <p:spPr>
          <a:xfrm>
            <a:off x="5211294" y="2208908"/>
            <a:ext cx="2158249" cy="2158249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2" name="Google Shape;762;p59"/>
          <p:cNvSpPr/>
          <p:nvPr/>
        </p:nvSpPr>
        <p:spPr>
          <a:xfrm>
            <a:off x="5570418" y="5489957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63" name="Google Shape;763;p59" descr="Afbeelding met pijl&#10;&#10;Automatisch gegenereerde beschrijvi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397" y="5378275"/>
            <a:ext cx="1200824" cy="831682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9"/>
          <p:cNvSpPr txBox="1"/>
          <p:nvPr/>
        </p:nvSpPr>
        <p:spPr>
          <a:xfrm>
            <a:off x="7700240" y="5619124"/>
            <a:ext cx="8023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Of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0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Correction</a:t>
            </a:r>
            <a:endParaRPr/>
          </a:p>
        </p:txBody>
      </p:sp>
      <p:pic>
        <p:nvPicPr>
          <p:cNvPr id="770" name="Google Shape;770;p60" descr="Afbeelding met agenda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62125" y="693026"/>
            <a:ext cx="2735296" cy="5609305"/>
          </a:xfrm>
          <a:prstGeom prst="roundRect">
            <a:avLst>
              <a:gd name="adj" fmla="val 622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1" name="Google Shape;771;p60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762837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Ici vous pouvez vérifier votre exercice en comparant la feuille de match (</a:t>
            </a:r>
            <a:r>
              <a:rPr lang="nl-BE" b="1"/>
              <a:t>scorecard</a:t>
            </a:r>
            <a:r>
              <a:rPr lang="nl-BE"/>
              <a:t>).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/>
              <a:t>Si vous souhaitez une analyse plus complète, vous trouverez via le lien suivant la page avec toutes les statistiques de ce match.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772" name="Google Shape;772;p60" descr="Afbeelding met agenda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998" y="695242"/>
            <a:ext cx="2749659" cy="5609305"/>
          </a:xfrm>
          <a:prstGeom prst="roundRect">
            <a:avLst>
              <a:gd name="adj" fmla="val 385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73" name="Google Shape;773;p60"/>
          <p:cNvSpPr/>
          <p:nvPr/>
        </p:nvSpPr>
        <p:spPr>
          <a:xfrm>
            <a:off x="2370018" y="4908932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76200" cap="flat" cmpd="sng">
            <a:solidFill>
              <a:srgbClr val="5151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3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1"/>
          <p:cNvSpPr txBox="1">
            <a:spLocks noGrp="1"/>
          </p:cNvSpPr>
          <p:nvPr>
            <p:ph type="title"/>
          </p:nvPr>
        </p:nvSpPr>
        <p:spPr>
          <a:xfrm>
            <a:off x="850232" y="365760"/>
            <a:ext cx="10092088" cy="74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Pour approfondir…</a:t>
            </a:r>
            <a:endParaRPr/>
          </a:p>
        </p:txBody>
      </p:sp>
      <p:sp>
        <p:nvSpPr>
          <p:cNvPr id="779" name="Google Shape;779;p61"/>
          <p:cNvSpPr txBox="1">
            <a:spLocks noGrp="1"/>
          </p:cNvSpPr>
          <p:nvPr>
            <p:ph type="body" idx="1"/>
          </p:nvPr>
        </p:nvSpPr>
        <p:spPr>
          <a:xfrm>
            <a:off x="844136" y="1259305"/>
            <a:ext cx="10092088" cy="50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/>
              <a:t>Sur les liens suivants vous accédez à des supports vidéos complémentaires pour un certain nombre de situations spécifiques.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82880" lvl="0" indent="-9144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82880" lvl="0" indent="-9144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aphicFrame>
        <p:nvGraphicFramePr>
          <p:cNvPr id="780" name="Google Shape;780;p61"/>
          <p:cNvGraphicFramePr/>
          <p:nvPr/>
        </p:nvGraphicFramePr>
        <p:xfrm>
          <a:off x="844486" y="2575309"/>
          <a:ext cx="10091725" cy="3077100"/>
        </p:xfrm>
        <a:graphic>
          <a:graphicData uri="http://schemas.openxmlformats.org/drawingml/2006/table">
            <a:tbl>
              <a:tblPr firstRow="1" bandRow="1">
                <a:noFill/>
                <a:tableStyleId>{DEC8C642-686F-4595-BDC1-1D52B08AD74A}</a:tableStyleId>
              </a:tblPr>
              <a:tblGrid>
                <a:gridCol w="436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Sujet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Lien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Video 1: Game Setup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b="0" u="sng">
                          <a:solidFill>
                            <a:schemeClr val="hlink"/>
                          </a:solidFill>
                          <a:hlinkClick r:id="rId3"/>
                        </a:rPr>
                        <a:t>Video</a:t>
                      </a:r>
                      <a:endParaRPr sz="1800" b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Video 2: Basic Scoring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b="0" u="sng">
                          <a:solidFill>
                            <a:schemeClr val="hlink"/>
                          </a:solidFill>
                          <a:hlinkClick r:id="rId4"/>
                        </a:rPr>
                        <a:t>Video</a:t>
                      </a:r>
                      <a:endParaRPr sz="1800" b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Video 3: Substitutions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b="0" u="sng">
                          <a:solidFill>
                            <a:schemeClr val="hlink"/>
                          </a:solidFill>
                          <a:hlinkClick r:id="rId5"/>
                        </a:rPr>
                        <a:t>Video</a:t>
                      </a:r>
                      <a:endParaRPr sz="1800" b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Video 4: Advanced Plays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b="0" u="sng">
                          <a:solidFill>
                            <a:schemeClr val="hlink"/>
                          </a:solidFill>
                          <a:hlinkClick r:id="rId6"/>
                        </a:rPr>
                        <a:t>Video</a:t>
                      </a:r>
                      <a:endParaRPr sz="1800" b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/>
                        <a:t>Video 5: Basic Substitutions</a:t>
                      </a:r>
                      <a:endParaRPr sz="1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800" b="0" u="sng">
                          <a:solidFill>
                            <a:schemeClr val="hlink"/>
                          </a:solidFill>
                          <a:hlinkClick r:id="rId7"/>
                        </a:rPr>
                        <a:t>Video</a:t>
                      </a:r>
                      <a:endParaRPr sz="1800" b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rlow SemiBold"/>
              <a:buNone/>
            </a:pPr>
            <a:r>
              <a:rPr lang="nl-BE"/>
              <a:t>S’authentifier &amp; Chercher un match/débuter</a:t>
            </a:r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Authentification</a:t>
            </a:r>
            <a:endParaRPr/>
          </a:p>
        </p:txBody>
      </p:sp>
      <p:pic>
        <p:nvPicPr>
          <p:cNvPr id="159" name="Google Shape;15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0182" y="519625"/>
            <a:ext cx="2868526" cy="5760000"/>
          </a:xfrm>
          <a:prstGeom prst="roundRect">
            <a:avLst>
              <a:gd name="adj" fmla="val 13146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0" name="Google Shape;160;p5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3944910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E-mail: </a:t>
            </a:r>
            <a:r>
              <a:rPr lang="nl-BE" u="sng">
                <a:solidFill>
                  <a:schemeClr val="hlink"/>
                </a:solidFill>
                <a:hlinkClick r:id="rId4"/>
              </a:rPr>
              <a:t>competition.belgium@outlook.com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appuyez sur ‘Continue’ 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 Password: </a:t>
            </a:r>
            <a:r>
              <a:rPr lang="nl-BE" b="1">
                <a:solidFill>
                  <a:srgbClr val="FF0000"/>
                </a:solidFill>
              </a:rPr>
              <a:t>C</a:t>
            </a:r>
            <a:r>
              <a:rPr lang="nl-BE"/>
              <a:t>ompetitionbelgium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/>
              <a:t>appuyez sur  ‘Login’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r>
              <a:rPr lang="nl-BE" b="1" u="sng"/>
              <a:t>REMARQUES</a:t>
            </a:r>
            <a:endParaRPr/>
          </a:p>
          <a:p>
            <a:pPr marL="285750" lvl="0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Char char="•"/>
            </a:pPr>
            <a:r>
              <a:rPr lang="nl-BE"/>
              <a:t>Chaque club a son </a:t>
            </a:r>
            <a:r>
              <a:rPr lang="nl-BE" b="1"/>
              <a:t>login et mot de passe unique</a:t>
            </a:r>
            <a:r>
              <a:rPr lang="nl-BE"/>
              <a:t> pour les matchs prévus à domicile.</a:t>
            </a:r>
            <a:endParaRPr/>
          </a:p>
          <a:p>
            <a:pPr marL="285750" lvl="0" indent="-28575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Arial"/>
              <a:buChar char="•"/>
            </a:pPr>
            <a:r>
              <a:rPr lang="nl-BE"/>
              <a:t>Le login donné </a:t>
            </a:r>
            <a:r>
              <a:rPr lang="nl-BE" b="1"/>
              <a:t>ci-dessus</a:t>
            </a:r>
            <a:r>
              <a:rPr lang="nl-BE"/>
              <a:t> est à utiliser pour </a:t>
            </a:r>
            <a:r>
              <a:rPr lang="nl-BE" b="1"/>
              <a:t>l’apprentissage et la pratique</a:t>
            </a:r>
            <a:r>
              <a:rPr lang="nl-BE"/>
              <a:t>. </a:t>
            </a:r>
            <a:endParaRPr/>
          </a:p>
        </p:txBody>
      </p:sp>
      <p:pic>
        <p:nvPicPr>
          <p:cNvPr id="161" name="Google Shape;161;p5" descr="Afbeelding met teks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7515" y="538098"/>
            <a:ext cx="2823529" cy="5760000"/>
          </a:xfrm>
          <a:prstGeom prst="roundRect">
            <a:avLst>
              <a:gd name="adj" fmla="val 7670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2" name="Google Shape;162;p5"/>
          <p:cNvSpPr/>
          <p:nvPr/>
        </p:nvSpPr>
        <p:spPr>
          <a:xfrm>
            <a:off x="5458169" y="1562362"/>
            <a:ext cx="2666288" cy="32090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8408571" y="2186162"/>
            <a:ext cx="2666288" cy="32090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6504445" y="1927650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9471715" y="2546480"/>
            <a:ext cx="540000" cy="1080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>
            <a:off x="5441301" y="5770960"/>
            <a:ext cx="2666288" cy="32090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8384421" y="5677414"/>
            <a:ext cx="2666288" cy="32090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1061958" y="362610"/>
            <a:ext cx="3762836" cy="104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Bold"/>
              <a:buNone/>
            </a:pPr>
            <a:r>
              <a:rPr lang="nl-BE"/>
              <a:t>Chercher un match</a:t>
            </a:r>
            <a:endParaRPr/>
          </a:p>
        </p:txBody>
      </p:sp>
      <p:pic>
        <p:nvPicPr>
          <p:cNvPr id="173" name="Google Shape;17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25135" y="481739"/>
            <a:ext cx="2883697" cy="5760000"/>
          </a:xfrm>
          <a:prstGeom prst="roundRect">
            <a:avLst>
              <a:gd name="adj" fmla="val 670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4" name="Google Shape;174;p6"/>
          <p:cNvSpPr txBox="1">
            <a:spLocks noGrp="1"/>
          </p:cNvSpPr>
          <p:nvPr>
            <p:ph type="body" idx="2"/>
          </p:nvPr>
        </p:nvSpPr>
        <p:spPr>
          <a:xfrm>
            <a:off x="1061958" y="1485900"/>
            <a:ext cx="4064175" cy="481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nl-BE"/>
              <a:t>Les matchs ne sont visibles que 24h à l’avance dans l’application.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Chercher d’autres matchs ‘</a:t>
            </a:r>
            <a:r>
              <a:rPr lang="nl-BE" b="1"/>
              <a:t>View More Games..</a:t>
            </a:r>
            <a:r>
              <a:rPr lang="nl-BE"/>
              <a:t>’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Sélectionnez votre match parmis les cadres bleus foncés.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Les cadres en bleu clair sont déjà scorés et complétés.</a:t>
            </a:r>
            <a:endParaRPr/>
          </a:p>
          <a:p>
            <a:pPr marL="342900" lvl="0" indent="-3429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Barlow SemiBold"/>
              <a:buAutoNum type="arabicPeriod"/>
            </a:pPr>
            <a:r>
              <a:rPr lang="nl-BE"/>
              <a:t>NE PAS TOUCHER si ce n’est PAS votre match!!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>
                <a:highlight>
                  <a:srgbClr val="FFFF00"/>
                </a:highlight>
              </a:rPr>
              <a:t>JAUNE</a:t>
            </a:r>
            <a:r>
              <a:rPr lang="nl-BE"/>
              <a:t> = vous reprenez le contrôle du match..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nl-BE">
                <a:highlight>
                  <a:srgbClr val="FF0000"/>
                </a:highlight>
              </a:rPr>
              <a:t>ROUGE</a:t>
            </a:r>
            <a:r>
              <a:rPr lang="nl-BE"/>
              <a:t> = vous effacez tout le match..</a:t>
            </a:r>
            <a:endParaRPr/>
          </a:p>
          <a:p>
            <a:pPr marL="342900" lvl="0" indent="-271780" algn="l" rtl="0">
              <a:lnSpc>
                <a:spcPct val="114000"/>
              </a:lnSpc>
              <a:spcBef>
                <a:spcPts val="1100"/>
              </a:spcBef>
              <a:spcAft>
                <a:spcPts val="0"/>
              </a:spcAft>
              <a:buSzPts val="1120"/>
              <a:buFont typeface="Barlow SemiBold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7834" y="464210"/>
            <a:ext cx="2732230" cy="5760000"/>
          </a:xfrm>
          <a:prstGeom prst="roundRect">
            <a:avLst>
              <a:gd name="adj" fmla="val 64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6" name="Google Shape;176;p6"/>
          <p:cNvSpPr/>
          <p:nvPr/>
        </p:nvSpPr>
        <p:spPr>
          <a:xfrm>
            <a:off x="8603494" y="1205292"/>
            <a:ext cx="2337568" cy="46113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8603494" y="3553729"/>
            <a:ext cx="2337568" cy="288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8620586" y="4314370"/>
            <a:ext cx="2337568" cy="684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7468950" y="1165861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/>
          </a:p>
        </p:txBody>
      </p:sp>
      <p:sp>
        <p:nvSpPr>
          <p:cNvPr id="180" name="Google Shape;180;p6"/>
          <p:cNvSpPr/>
          <p:nvPr/>
        </p:nvSpPr>
        <p:spPr>
          <a:xfrm>
            <a:off x="7468950" y="3430833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7492664" y="4386370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5447530" y="5141213"/>
            <a:ext cx="2628000" cy="288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4320563" y="5015213"/>
            <a:ext cx="1080000" cy="54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Weergave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a1">
  <a:themeElements>
    <a:clrScheme name="Weergave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2826</Words>
  <Application>Microsoft Office PowerPoint</Application>
  <PresentationFormat>Grand écran</PresentationFormat>
  <Paragraphs>475</Paragraphs>
  <Slides>63</Slides>
  <Notes>62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70" baseType="lpstr">
      <vt:lpstr>Arial</vt:lpstr>
      <vt:lpstr>Barlow SemiBold</vt:lpstr>
      <vt:lpstr>Noto Sans Symbols</vt:lpstr>
      <vt:lpstr>Barlow</vt:lpstr>
      <vt:lpstr>Calibri</vt:lpstr>
      <vt:lpstr>Thema1</vt:lpstr>
      <vt:lpstr>Thema1</vt:lpstr>
      <vt:lpstr>Scorer Level 1 – LFBBS</vt:lpstr>
      <vt:lpstr>Index</vt:lpstr>
      <vt:lpstr>Téléchargez l’application MyBallclub</vt:lpstr>
      <vt:lpstr>Préambule</vt:lpstr>
      <vt:lpstr>Préambule</vt:lpstr>
      <vt:lpstr>Préambule</vt:lpstr>
      <vt:lpstr>S’authentifier &amp; Chercher un match/débuter</vt:lpstr>
      <vt:lpstr>Authentification</vt:lpstr>
      <vt:lpstr>Chercher un match</vt:lpstr>
      <vt:lpstr>Line-Ups</vt:lpstr>
      <vt:lpstr>Choisir &amp; remplir un Line-up</vt:lpstr>
      <vt:lpstr>Frappeur et position</vt:lpstr>
      <vt:lpstr>Ajouter un nouveau frappeur</vt:lpstr>
      <vt:lpstr>Exercice Pratique – Remplissage des deux alignements</vt:lpstr>
      <vt:lpstr>Informations du match</vt:lpstr>
      <vt:lpstr>Publication</vt:lpstr>
      <vt:lpstr>Aperçu général du Menu</vt:lpstr>
      <vt:lpstr>Général</vt:lpstr>
      <vt:lpstr>Informations utiles</vt:lpstr>
      <vt:lpstr>26 possibilités</vt:lpstr>
      <vt:lpstr>Les plus utilisées</vt:lpstr>
      <vt:lpstr>Frappeur retiré ‘Out’</vt:lpstr>
      <vt:lpstr>Attrapé - Fly Out (sans coureur)</vt:lpstr>
      <vt:lpstr>Attrapé - Fly Out (sans coureurs)</vt:lpstr>
      <vt:lpstr>Retrait sur un roulant Ground Out (I) </vt:lpstr>
      <vt:lpstr>Retrait sur un roulant Ground Out (I)  </vt:lpstr>
      <vt:lpstr>Retrait sur roulant Ground Out (II)</vt:lpstr>
      <vt:lpstr>Retrait sur roulant Ground Out (II)</vt:lpstr>
      <vt:lpstr>Le frappeur est sauf (Safe)</vt:lpstr>
      <vt:lpstr>Coup sûr - Simple (sans coureur)</vt:lpstr>
      <vt:lpstr>Coup sûr - Simple (sans coureur)</vt:lpstr>
      <vt:lpstr>Coup sûr - Double (avec coureur en 1B)</vt:lpstr>
      <vt:lpstr>Coup sûr – Double (avec coureur en 1B)</vt:lpstr>
      <vt:lpstr>Avance des coureurs</vt:lpstr>
      <vt:lpstr>Avance du coureur - Vol de base</vt:lpstr>
      <vt:lpstr>Avance du coureur -  Vol de base</vt:lpstr>
      <vt:lpstr>Avance sur une balle frappée </vt:lpstr>
      <vt:lpstr>Avance sur une balle frappée</vt:lpstr>
      <vt:lpstr>Avance sur une balle frappée</vt:lpstr>
      <vt:lpstr>Remplacements</vt:lpstr>
      <vt:lpstr>Remplacement basique</vt:lpstr>
      <vt:lpstr>Remplacement basique</vt:lpstr>
      <vt:lpstr>Remplacement basique</vt:lpstr>
      <vt:lpstr>Substitution basique</vt:lpstr>
      <vt:lpstr>Substitution basique</vt:lpstr>
      <vt:lpstr>Substitution basique</vt:lpstr>
      <vt:lpstr>Substitution basique</vt:lpstr>
      <vt:lpstr>Substitution basique</vt:lpstr>
      <vt:lpstr>Actions de jeu</vt:lpstr>
      <vt:lpstr>Situation 1</vt:lpstr>
      <vt:lpstr>Situation 2</vt:lpstr>
      <vt:lpstr>Situation 3</vt:lpstr>
      <vt:lpstr>Situation 4</vt:lpstr>
      <vt:lpstr>Fin du match</vt:lpstr>
      <vt:lpstr>Fin du match</vt:lpstr>
      <vt:lpstr>Fin du match</vt:lpstr>
      <vt:lpstr>Fin du match</vt:lpstr>
      <vt:lpstr>Fin de match règlementaire (inn)</vt:lpstr>
      <vt:lpstr>Exercices Pratiques</vt:lpstr>
      <vt:lpstr>Pratique</vt:lpstr>
      <vt:lpstr>Pratiquer, Pratiquer, Pratiquer!</vt:lpstr>
      <vt:lpstr>Correction</vt:lpstr>
      <vt:lpstr>Pour approfondir…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Scorer Level 1 – LFBBS</dc:title>
  <dc:creator>Filip Van Der Meiren</dc:creator>
  <cp:lastModifiedBy>Hugo Dardenne</cp:lastModifiedBy>
  <cp:revision>2</cp:revision>
  <dcterms:created xsi:type="dcterms:W3CDTF">2023-02-01T15:25:13Z</dcterms:created>
  <dcterms:modified xsi:type="dcterms:W3CDTF">2023-06-19T17:19:01Z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0x0101006E4F425CA9CDBF408CD7B1CF315BA680</vt:lpwstr>
  </property>
  <property fmtid="{D5CDD505-2E9C-101B-9397-08002B2CF9AE}" pid="3" name="MediaServiceImageTags">
    <vt:lpwstr/>
  </property>
  <property fmtid="{D5CDD505-2E9C-101B-9397-08002B2CF9AE}" pid="4" name="MSIP_Label_47c19387-3134-4ca8-87e2-20d2b663daf3_Enabled">
    <vt:lpwstr>true</vt:lpwstr>
  </property>
  <property fmtid="{D5CDD505-2E9C-101B-9397-08002B2CF9AE}" pid="5" name="MSIP_Label_47c19387-3134-4ca8-87e2-20d2b663daf3_SetDate">
    <vt:lpwstr>2023-06-19T10:43:20Z</vt:lpwstr>
  </property>
  <property fmtid="{D5CDD505-2E9C-101B-9397-08002B2CF9AE}" pid="6" name="MSIP_Label_47c19387-3134-4ca8-87e2-20d2b663daf3_Method">
    <vt:lpwstr>Privileged</vt:lpwstr>
  </property>
  <property fmtid="{D5CDD505-2E9C-101B-9397-08002B2CF9AE}" pid="7" name="MSIP_Label_47c19387-3134-4ca8-87e2-20d2b663daf3_Name">
    <vt:lpwstr>Restricted distribution</vt:lpwstr>
  </property>
  <property fmtid="{D5CDD505-2E9C-101B-9397-08002B2CF9AE}" pid="8" name="MSIP_Label_47c19387-3134-4ca8-87e2-20d2b663daf3_SiteId">
    <vt:lpwstr>7919ea65-4c52-4980-bfcd-ce7ffd32f1ea</vt:lpwstr>
  </property>
  <property fmtid="{D5CDD505-2E9C-101B-9397-08002B2CF9AE}" pid="9" name="MSIP_Label_47c19387-3134-4ca8-87e2-20d2b663daf3_ActionId">
    <vt:lpwstr>b7cacd7c-f0d4-4eb9-8761-931f9fcddb1c</vt:lpwstr>
  </property>
  <property fmtid="{D5CDD505-2E9C-101B-9397-08002B2CF9AE}" pid="10" name="MSIP_Label_47c19387-3134-4ca8-87e2-20d2b663daf3_ContentBits">
    <vt:lpwstr>0</vt:lpwstr>
  </property>
</Properties>
</file>